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76" r:id="rId2"/>
    <p:sldId id="277" r:id="rId3"/>
    <p:sldId id="273" r:id="rId4"/>
    <p:sldId id="279" r:id="rId5"/>
    <p:sldId id="278" r:id="rId6"/>
    <p:sldId id="280" r:id="rId7"/>
    <p:sldId id="281" r:id="rId8"/>
    <p:sldId id="284" r:id="rId9"/>
    <p:sldId id="283" r:id="rId10"/>
    <p:sldId id="282" r:id="rId11"/>
    <p:sldId id="286" r:id="rId12"/>
    <p:sldId id="287" r:id="rId13"/>
    <p:sldId id="288" r:id="rId14"/>
    <p:sldId id="289" r:id="rId15"/>
    <p:sldId id="285" r:id="rId16"/>
    <p:sldId id="275" r:id="rId17"/>
    <p:sldId id="290" r:id="rId18"/>
  </p:sldIdLst>
  <p:sldSz cx="12192000" cy="6858000"/>
  <p:notesSz cx="12192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51ADC-14CE-4ABC-9B1D-450F3B18D02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7A26D92-0623-49A7-BFE7-5C895E78D6C7}">
      <dgm:prSet phldrT="[Szöveg]" custT="1"/>
      <dgm:spPr/>
      <dgm:t>
        <a:bodyPr/>
        <a:lstStyle/>
        <a:p>
          <a:r>
            <a:rPr lang="hu-HU" sz="2400" spc="-10" dirty="0">
              <a:solidFill>
                <a:srgbClr val="FFFFFF"/>
              </a:solidFill>
              <a:latin typeface="+mn-lt"/>
              <a:cs typeface="Calibri"/>
            </a:rPr>
            <a:t>Erasmus	</a:t>
          </a:r>
          <a:r>
            <a:rPr lang="hu-HU" sz="2400" dirty="0">
              <a:solidFill>
                <a:srgbClr val="FFFFFF"/>
              </a:solidFill>
              <a:latin typeface="+mn-lt"/>
              <a:cs typeface="Calibri"/>
            </a:rPr>
            <a:t>+</a:t>
          </a:r>
          <a:r>
            <a:rPr lang="hu-HU" sz="2400" spc="-90" dirty="0">
              <a:solidFill>
                <a:srgbClr val="FFFFFF"/>
              </a:solidFill>
              <a:latin typeface="+mn-lt"/>
              <a:cs typeface="Calibri"/>
            </a:rPr>
            <a:t> VET </a:t>
          </a:r>
          <a:r>
            <a:rPr lang="hu-HU" sz="2400" dirty="0">
              <a:solidFill>
                <a:srgbClr val="FFFFFF"/>
              </a:solidFill>
              <a:latin typeface="+mn-lt"/>
              <a:cs typeface="Calibri"/>
            </a:rPr>
            <a:t>2014</a:t>
          </a:r>
          <a:endParaRPr lang="hu-HU" sz="2400" dirty="0">
            <a:latin typeface="+mn-lt"/>
            <a:cs typeface="Calibri"/>
          </a:endParaRPr>
        </a:p>
        <a:p>
          <a:r>
            <a:rPr lang="hu-HU" sz="2400" dirty="0">
              <a:solidFill>
                <a:srgbClr val="FFFFFF"/>
              </a:solidFill>
              <a:latin typeface="+mn-lt"/>
              <a:cs typeface="Calibri"/>
            </a:rPr>
            <a:t>80</a:t>
          </a:r>
          <a:r>
            <a:rPr lang="hu-HU" sz="2400" spc="-95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spc="-5" dirty="0" err="1">
              <a:solidFill>
                <a:srgbClr val="FFFFFF"/>
              </a:solidFill>
              <a:latin typeface="+mn-lt"/>
              <a:cs typeface="Calibri"/>
            </a:rPr>
            <a:t>students</a:t>
          </a:r>
          <a:r>
            <a:rPr lang="hu-HU" sz="2400" spc="-5" dirty="0">
              <a:solidFill>
                <a:srgbClr val="FFFFFF"/>
              </a:solidFill>
              <a:latin typeface="+mn-lt"/>
              <a:cs typeface="Calibri"/>
            </a:rPr>
            <a:t>,</a:t>
          </a:r>
          <a:endParaRPr lang="hu-HU" sz="2400" dirty="0">
            <a:latin typeface="+mn-lt"/>
            <a:cs typeface="Calibri"/>
          </a:endParaRPr>
        </a:p>
        <a:p>
          <a:r>
            <a:rPr lang="hu-HU" sz="2400" dirty="0">
              <a:solidFill>
                <a:srgbClr val="FFFFFF"/>
              </a:solidFill>
              <a:latin typeface="+mn-lt"/>
              <a:cs typeface="Calibri"/>
            </a:rPr>
            <a:t>81</a:t>
          </a:r>
          <a:r>
            <a:rPr lang="hu-HU" sz="2400" spc="-75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spc="-5" dirty="0" err="1">
              <a:solidFill>
                <a:srgbClr val="FFFFFF"/>
              </a:solidFill>
              <a:latin typeface="+mn-lt"/>
              <a:cs typeface="Calibri"/>
            </a:rPr>
            <a:t>colleagues</a:t>
          </a:r>
          <a:endParaRPr lang="hu-HU" sz="2400" dirty="0">
            <a:latin typeface="+mn-lt"/>
          </a:endParaRPr>
        </a:p>
      </dgm:t>
    </dgm:pt>
    <dgm:pt modelId="{D9A678AE-5A7A-44C7-979C-C5B53BDD1328}" type="parTrans" cxnId="{9C2F4021-5DB4-41E6-B01F-64D5E74C75DB}">
      <dgm:prSet/>
      <dgm:spPr/>
      <dgm:t>
        <a:bodyPr/>
        <a:lstStyle/>
        <a:p>
          <a:endParaRPr lang="hu-HU"/>
        </a:p>
      </dgm:t>
    </dgm:pt>
    <dgm:pt modelId="{BD9569CF-A4E2-4697-A9CC-79505101AA6C}" type="sibTrans" cxnId="{9C2F4021-5DB4-41E6-B01F-64D5E74C75DB}">
      <dgm:prSet/>
      <dgm:spPr/>
      <dgm:t>
        <a:bodyPr/>
        <a:lstStyle/>
        <a:p>
          <a:endParaRPr lang="hu-HU"/>
        </a:p>
      </dgm:t>
    </dgm:pt>
    <dgm:pt modelId="{4527CBA0-702C-4261-84AD-A1ADE97D1522}">
      <dgm:prSet phldrT="[Szöveg]" custT="1"/>
      <dgm:spPr/>
      <dgm:t>
        <a:bodyPr/>
        <a:lstStyle/>
        <a:p>
          <a:r>
            <a:rPr lang="hu-HU" sz="2400" spc="-10" dirty="0">
              <a:solidFill>
                <a:srgbClr val="FFFFFF"/>
              </a:solidFill>
              <a:latin typeface="+mn-lt"/>
              <a:cs typeface="Calibri"/>
            </a:rPr>
            <a:t>Erasmus	</a:t>
          </a:r>
          <a:r>
            <a:rPr lang="hu-HU" sz="2400" dirty="0">
              <a:solidFill>
                <a:srgbClr val="FFFFFF"/>
              </a:solidFill>
              <a:latin typeface="+mn-lt"/>
              <a:cs typeface="Calibri"/>
            </a:rPr>
            <a:t>+</a:t>
          </a:r>
          <a:r>
            <a:rPr lang="hu-HU" sz="2400" spc="-90" dirty="0">
              <a:solidFill>
                <a:srgbClr val="FFFFFF"/>
              </a:solidFill>
              <a:latin typeface="+mn-lt"/>
              <a:cs typeface="Calibri"/>
            </a:rPr>
            <a:t> VET </a:t>
          </a:r>
          <a:r>
            <a:rPr lang="hu-HU" sz="2400" dirty="0">
              <a:solidFill>
                <a:srgbClr val="FFFFFF"/>
              </a:solidFill>
              <a:latin typeface="+mn-lt"/>
              <a:cs typeface="Calibri"/>
            </a:rPr>
            <a:t>2015</a:t>
          </a:r>
          <a:endParaRPr lang="hu-HU" sz="2400" dirty="0">
            <a:latin typeface="+mn-lt"/>
            <a:cs typeface="Calibri"/>
          </a:endParaRPr>
        </a:p>
        <a:p>
          <a:r>
            <a:rPr lang="hu-HU" sz="2400" dirty="0">
              <a:solidFill>
                <a:srgbClr val="FFFFFF"/>
              </a:solidFill>
              <a:latin typeface="+mn-lt"/>
              <a:cs typeface="Calibri"/>
            </a:rPr>
            <a:t>88</a:t>
          </a:r>
          <a:r>
            <a:rPr lang="hu-HU" sz="2400" spc="-8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spc="-5" dirty="0" err="1">
              <a:solidFill>
                <a:srgbClr val="FFFFFF"/>
              </a:solidFill>
              <a:latin typeface="+mn-lt"/>
              <a:cs typeface="Calibri"/>
            </a:rPr>
            <a:t>students</a:t>
          </a:r>
          <a:r>
            <a:rPr lang="hu-HU" sz="2400" spc="-5" dirty="0">
              <a:solidFill>
                <a:srgbClr val="FFFFFF"/>
              </a:solidFill>
              <a:latin typeface="+mn-lt"/>
              <a:cs typeface="Calibri"/>
            </a:rPr>
            <a:t>,</a:t>
          </a:r>
          <a:endParaRPr lang="hu-HU" sz="2400" dirty="0">
            <a:latin typeface="+mn-lt"/>
            <a:cs typeface="Calibri"/>
          </a:endParaRPr>
        </a:p>
        <a:p>
          <a:r>
            <a:rPr lang="hu-HU" sz="2400" spc="-5" dirty="0">
              <a:solidFill>
                <a:srgbClr val="FFFFFF"/>
              </a:solidFill>
              <a:latin typeface="+mn-lt"/>
              <a:cs typeface="Calibri"/>
            </a:rPr>
            <a:t>20</a:t>
          </a:r>
          <a:r>
            <a:rPr lang="hu-HU" sz="2400" spc="-5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spc="-10" dirty="0" err="1">
              <a:solidFill>
                <a:srgbClr val="FFFFFF"/>
              </a:solidFill>
              <a:latin typeface="+mn-lt"/>
              <a:cs typeface="Calibri"/>
            </a:rPr>
            <a:t>colleagues</a:t>
          </a:r>
          <a:endParaRPr lang="hu-HU" sz="2400" dirty="0">
            <a:latin typeface="+mn-lt"/>
          </a:endParaRPr>
        </a:p>
      </dgm:t>
    </dgm:pt>
    <dgm:pt modelId="{8C88043C-8CE7-4D35-B62A-F1E3249BB60A}" type="parTrans" cxnId="{FA5C4795-A784-45F8-B2AF-63165C936EFB}">
      <dgm:prSet/>
      <dgm:spPr/>
      <dgm:t>
        <a:bodyPr/>
        <a:lstStyle/>
        <a:p>
          <a:endParaRPr lang="hu-HU"/>
        </a:p>
      </dgm:t>
    </dgm:pt>
    <dgm:pt modelId="{2A190022-139F-4992-9EBF-A9FD612B3476}" type="sibTrans" cxnId="{FA5C4795-A784-45F8-B2AF-63165C936EFB}">
      <dgm:prSet/>
      <dgm:spPr/>
      <dgm:t>
        <a:bodyPr/>
        <a:lstStyle/>
        <a:p>
          <a:endParaRPr lang="hu-HU"/>
        </a:p>
      </dgm:t>
    </dgm:pt>
    <dgm:pt modelId="{781A96F1-E9E1-4FB7-B023-7C89C4D8EF6E}">
      <dgm:prSet phldrT="[Szöveg]" custT="1"/>
      <dgm:spPr/>
      <dgm:t>
        <a:bodyPr/>
        <a:lstStyle/>
        <a:p>
          <a:r>
            <a:rPr lang="hu-HU" sz="2400" spc="-10" dirty="0">
              <a:solidFill>
                <a:srgbClr val="FFFFFF"/>
              </a:solidFill>
              <a:latin typeface="+mn-lt"/>
              <a:cs typeface="Calibri"/>
            </a:rPr>
            <a:t>Erasmus	</a:t>
          </a:r>
          <a:r>
            <a:rPr lang="hu-HU" sz="2400" dirty="0">
              <a:solidFill>
                <a:srgbClr val="FFFFFF"/>
              </a:solidFill>
              <a:latin typeface="+mn-lt"/>
              <a:cs typeface="Calibri"/>
            </a:rPr>
            <a:t>+ VET</a:t>
          </a:r>
          <a:r>
            <a:rPr lang="hu-HU" sz="2400" spc="-9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dirty="0">
              <a:solidFill>
                <a:srgbClr val="FFFFFF"/>
              </a:solidFill>
              <a:latin typeface="+mn-lt"/>
              <a:cs typeface="Calibri"/>
            </a:rPr>
            <a:t>2016</a:t>
          </a:r>
          <a:endParaRPr lang="hu-HU" sz="2400" dirty="0">
            <a:latin typeface="+mn-lt"/>
            <a:cs typeface="Calibri"/>
          </a:endParaRPr>
        </a:p>
        <a:p>
          <a:r>
            <a:rPr lang="hu-HU" sz="2400" spc="-5" dirty="0">
              <a:solidFill>
                <a:srgbClr val="FFFFFF"/>
              </a:solidFill>
              <a:latin typeface="+mn-lt"/>
              <a:cs typeface="Calibri"/>
            </a:rPr>
            <a:t>66</a:t>
          </a:r>
          <a:r>
            <a:rPr lang="hu-HU" sz="2400" spc="-9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spc="-5" dirty="0" err="1">
              <a:solidFill>
                <a:srgbClr val="FFFFFF"/>
              </a:solidFill>
              <a:latin typeface="+mn-lt"/>
              <a:cs typeface="Calibri"/>
            </a:rPr>
            <a:t>students</a:t>
          </a:r>
          <a:r>
            <a:rPr lang="hu-HU" sz="2400" spc="-5" dirty="0">
              <a:solidFill>
                <a:srgbClr val="FFFFFF"/>
              </a:solidFill>
              <a:latin typeface="+mn-lt"/>
              <a:cs typeface="Calibri"/>
            </a:rPr>
            <a:t>,</a:t>
          </a:r>
          <a:endParaRPr lang="hu-HU" sz="2400" dirty="0">
            <a:latin typeface="+mn-lt"/>
            <a:cs typeface="Calibri"/>
          </a:endParaRPr>
        </a:p>
        <a:p>
          <a:r>
            <a:rPr lang="hu-HU" sz="2400" spc="-5" dirty="0">
              <a:solidFill>
                <a:srgbClr val="FFFFFF"/>
              </a:solidFill>
              <a:latin typeface="+mn-lt"/>
              <a:cs typeface="Calibri"/>
            </a:rPr>
            <a:t>12+10</a:t>
          </a:r>
          <a:r>
            <a:rPr lang="hu-HU" sz="2400" spc="-5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spc="-10" dirty="0" err="1">
              <a:solidFill>
                <a:srgbClr val="FFFFFF"/>
              </a:solidFill>
              <a:latin typeface="+mn-lt"/>
              <a:cs typeface="Calibri"/>
            </a:rPr>
            <a:t>colleauges</a:t>
          </a:r>
          <a:endParaRPr lang="hu-HU" sz="2400" dirty="0">
            <a:latin typeface="+mn-lt"/>
          </a:endParaRPr>
        </a:p>
      </dgm:t>
    </dgm:pt>
    <dgm:pt modelId="{CF288A5D-629F-4A0E-9CAD-A85F61196B35}" type="parTrans" cxnId="{E821F18C-6B24-41E2-AAB9-D91B661CCB35}">
      <dgm:prSet/>
      <dgm:spPr/>
      <dgm:t>
        <a:bodyPr/>
        <a:lstStyle/>
        <a:p>
          <a:endParaRPr lang="hu-HU"/>
        </a:p>
      </dgm:t>
    </dgm:pt>
    <dgm:pt modelId="{2FE329B2-83B9-4928-B242-29121E14D393}" type="sibTrans" cxnId="{E821F18C-6B24-41E2-AAB9-D91B661CCB35}">
      <dgm:prSet/>
      <dgm:spPr/>
      <dgm:t>
        <a:bodyPr/>
        <a:lstStyle/>
        <a:p>
          <a:endParaRPr lang="hu-HU"/>
        </a:p>
      </dgm:t>
    </dgm:pt>
    <dgm:pt modelId="{EA1FBC16-25B0-4236-B0AB-09BB13175922}">
      <dgm:prSet phldrT="[Szöveg]" custT="1"/>
      <dgm:spPr/>
      <dgm:t>
        <a:bodyPr/>
        <a:lstStyle/>
        <a:p>
          <a:r>
            <a:rPr lang="hu-HU" sz="2400" spc="-10" dirty="0">
              <a:solidFill>
                <a:srgbClr val="FFFFFF"/>
              </a:solidFill>
              <a:latin typeface="+mn-lt"/>
              <a:cs typeface="Calibri"/>
            </a:rPr>
            <a:t>Erasmus	</a:t>
          </a:r>
          <a:r>
            <a:rPr lang="hu-HU" sz="2400" dirty="0">
              <a:solidFill>
                <a:srgbClr val="FFFFFF"/>
              </a:solidFill>
              <a:latin typeface="+mn-lt"/>
              <a:cs typeface="Calibri"/>
            </a:rPr>
            <a:t>+</a:t>
          </a:r>
          <a:r>
            <a:rPr lang="hu-HU" sz="2400" spc="-90" dirty="0">
              <a:solidFill>
                <a:srgbClr val="FFFFFF"/>
              </a:solidFill>
              <a:latin typeface="+mn-lt"/>
              <a:cs typeface="Calibri"/>
            </a:rPr>
            <a:t> VET </a:t>
          </a:r>
          <a:r>
            <a:rPr lang="hu-HU" sz="2400" dirty="0">
              <a:solidFill>
                <a:srgbClr val="FFFFFF"/>
              </a:solidFill>
              <a:latin typeface="+mn-lt"/>
              <a:cs typeface="Calibri"/>
            </a:rPr>
            <a:t>2017</a:t>
          </a:r>
          <a:endParaRPr lang="hu-HU" sz="2400" dirty="0">
            <a:latin typeface="+mn-lt"/>
            <a:cs typeface="Calibri"/>
          </a:endParaRPr>
        </a:p>
        <a:p>
          <a:r>
            <a:rPr lang="hu-HU" sz="2400" spc="-5" dirty="0">
              <a:solidFill>
                <a:srgbClr val="FFFFFF"/>
              </a:solidFill>
              <a:latin typeface="+mn-lt"/>
              <a:cs typeface="Calibri"/>
            </a:rPr>
            <a:t>101</a:t>
          </a:r>
          <a:r>
            <a:rPr lang="hu-HU" sz="2400" spc="-9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spc="-5" dirty="0" err="1">
              <a:solidFill>
                <a:srgbClr val="FFFFFF"/>
              </a:solidFill>
              <a:latin typeface="+mn-lt"/>
              <a:cs typeface="Calibri"/>
            </a:rPr>
            <a:t>students</a:t>
          </a:r>
          <a:r>
            <a:rPr lang="hu-HU" sz="2400" spc="-5" dirty="0">
              <a:solidFill>
                <a:srgbClr val="FFFFFF"/>
              </a:solidFill>
              <a:latin typeface="+mn-lt"/>
              <a:cs typeface="Calibri"/>
            </a:rPr>
            <a:t>,</a:t>
          </a:r>
          <a:endParaRPr lang="hu-HU" sz="2400" dirty="0">
            <a:latin typeface="+mn-lt"/>
            <a:cs typeface="Calibri"/>
          </a:endParaRPr>
        </a:p>
        <a:p>
          <a:r>
            <a:rPr lang="hu-HU" sz="2400" spc="-5" dirty="0">
              <a:solidFill>
                <a:srgbClr val="FFFFFF"/>
              </a:solidFill>
              <a:latin typeface="+mn-lt"/>
              <a:cs typeface="Calibri"/>
            </a:rPr>
            <a:t>9+12</a:t>
          </a:r>
          <a:r>
            <a:rPr lang="hu-HU" sz="2400" spc="-5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spc="-10" dirty="0" err="1">
              <a:solidFill>
                <a:srgbClr val="FFFFFF"/>
              </a:solidFill>
              <a:latin typeface="+mn-lt"/>
              <a:cs typeface="Calibri"/>
            </a:rPr>
            <a:t>colleauges</a:t>
          </a:r>
          <a:endParaRPr lang="hu-HU" sz="2400" spc="-10" dirty="0">
            <a:solidFill>
              <a:srgbClr val="FFFFFF"/>
            </a:solidFill>
            <a:latin typeface="+mn-lt"/>
            <a:cs typeface="Calibri"/>
          </a:endParaRPr>
        </a:p>
        <a:p>
          <a:endParaRPr lang="hu-HU" sz="2400" spc="-10" dirty="0">
            <a:solidFill>
              <a:srgbClr val="FFFFFF"/>
            </a:solidFill>
            <a:latin typeface="+mn-lt"/>
            <a:cs typeface="Calibri"/>
          </a:endParaRPr>
        </a:p>
        <a:p>
          <a:r>
            <a:rPr lang="hu-HU" sz="2400" b="1" spc="-10" dirty="0">
              <a:solidFill>
                <a:srgbClr val="FFFFFF"/>
              </a:solidFill>
              <a:latin typeface="+mn-lt"/>
              <a:cs typeface="Calibri"/>
            </a:rPr>
            <a:t>Erasmus + </a:t>
          </a:r>
          <a:r>
            <a:rPr lang="hu-HU" sz="2400" b="1" spc="-10" dirty="0" err="1">
              <a:solidFill>
                <a:srgbClr val="FFFFFF"/>
              </a:solidFill>
              <a:latin typeface="+mn-lt"/>
              <a:cs typeface="Calibri"/>
            </a:rPr>
            <a:t>Teacher</a:t>
          </a:r>
          <a:r>
            <a:rPr lang="hu-HU" sz="2400" b="1" spc="-1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b="1" spc="-10" dirty="0" err="1">
              <a:solidFill>
                <a:srgbClr val="FFFFFF"/>
              </a:solidFill>
              <a:latin typeface="+mn-lt"/>
              <a:cs typeface="Calibri"/>
            </a:rPr>
            <a:t>Training</a:t>
          </a:r>
          <a:endParaRPr lang="hu-HU" sz="2400" b="1" spc="-10" dirty="0">
            <a:solidFill>
              <a:srgbClr val="FFFFFF"/>
            </a:solidFill>
            <a:latin typeface="+mn-lt"/>
            <a:cs typeface="Calibri"/>
          </a:endParaRPr>
        </a:p>
        <a:p>
          <a:r>
            <a:rPr lang="hu-HU" sz="2400" spc="-10" dirty="0">
              <a:solidFill>
                <a:srgbClr val="FFFFFF"/>
              </a:solidFill>
              <a:latin typeface="+mn-lt"/>
              <a:cs typeface="Calibri"/>
            </a:rPr>
            <a:t>11 </a:t>
          </a:r>
          <a:r>
            <a:rPr lang="hu-HU" sz="2400" spc="-10" dirty="0" err="1">
              <a:solidFill>
                <a:srgbClr val="FFFFFF"/>
              </a:solidFill>
              <a:latin typeface="+mn-lt"/>
              <a:cs typeface="Calibri"/>
            </a:rPr>
            <a:t>colleagues</a:t>
          </a:r>
          <a:endParaRPr lang="hu-HU" sz="2400" dirty="0">
            <a:latin typeface="+mn-lt"/>
          </a:endParaRPr>
        </a:p>
      </dgm:t>
    </dgm:pt>
    <dgm:pt modelId="{F961A88E-1F26-4122-9DE3-66C091978E2A}" type="parTrans" cxnId="{4B7CDA22-DDBA-4A7C-83CB-C650DD800F22}">
      <dgm:prSet/>
      <dgm:spPr/>
      <dgm:t>
        <a:bodyPr/>
        <a:lstStyle/>
        <a:p>
          <a:endParaRPr lang="hu-HU"/>
        </a:p>
      </dgm:t>
    </dgm:pt>
    <dgm:pt modelId="{2D1AF3C1-B898-4AD9-BA17-C4DFB9031D18}" type="sibTrans" cxnId="{4B7CDA22-DDBA-4A7C-83CB-C650DD800F22}">
      <dgm:prSet/>
      <dgm:spPr/>
      <dgm:t>
        <a:bodyPr/>
        <a:lstStyle/>
        <a:p>
          <a:endParaRPr lang="hu-HU"/>
        </a:p>
      </dgm:t>
    </dgm:pt>
    <dgm:pt modelId="{AB3DC968-EE39-4047-A939-8A5F6C140B5B}" type="pres">
      <dgm:prSet presAssocID="{BA551ADC-14CE-4ABC-9B1D-450F3B18D02B}" presName="Name0" presStyleCnt="0">
        <dgm:presLayoutVars>
          <dgm:dir/>
          <dgm:resizeHandles val="exact"/>
        </dgm:presLayoutVars>
      </dgm:prSet>
      <dgm:spPr/>
    </dgm:pt>
    <dgm:pt modelId="{1EECD279-CBE7-4240-92F3-5437CDB9915F}" type="pres">
      <dgm:prSet presAssocID="{C7A26D92-0623-49A7-BFE7-5C895E78D6C7}" presName="node" presStyleLbl="node1" presStyleIdx="0" presStyleCnt="4">
        <dgm:presLayoutVars>
          <dgm:bulletEnabled val="1"/>
        </dgm:presLayoutVars>
      </dgm:prSet>
      <dgm:spPr/>
    </dgm:pt>
    <dgm:pt modelId="{57FE083F-F092-4C3F-8EDF-6C5877E3D9C8}" type="pres">
      <dgm:prSet presAssocID="{BD9569CF-A4E2-4697-A9CC-79505101AA6C}" presName="sibTrans" presStyleLbl="sibTrans2D1" presStyleIdx="0" presStyleCnt="3"/>
      <dgm:spPr/>
    </dgm:pt>
    <dgm:pt modelId="{F4FB5215-4D2C-449B-AC58-72347439F2BD}" type="pres">
      <dgm:prSet presAssocID="{BD9569CF-A4E2-4697-A9CC-79505101AA6C}" presName="connectorText" presStyleLbl="sibTrans2D1" presStyleIdx="0" presStyleCnt="3"/>
      <dgm:spPr/>
    </dgm:pt>
    <dgm:pt modelId="{BC3DE77D-717A-465A-BB30-62EDE9F30377}" type="pres">
      <dgm:prSet presAssocID="{4527CBA0-702C-4261-84AD-A1ADE97D1522}" presName="node" presStyleLbl="node1" presStyleIdx="1" presStyleCnt="4">
        <dgm:presLayoutVars>
          <dgm:bulletEnabled val="1"/>
        </dgm:presLayoutVars>
      </dgm:prSet>
      <dgm:spPr/>
    </dgm:pt>
    <dgm:pt modelId="{EEE81DB1-53CC-450D-B1F0-F577823D16EA}" type="pres">
      <dgm:prSet presAssocID="{2A190022-139F-4992-9EBF-A9FD612B3476}" presName="sibTrans" presStyleLbl="sibTrans2D1" presStyleIdx="1" presStyleCnt="3"/>
      <dgm:spPr/>
    </dgm:pt>
    <dgm:pt modelId="{12475A9A-857F-4383-AC9A-FE4DA275CDE3}" type="pres">
      <dgm:prSet presAssocID="{2A190022-139F-4992-9EBF-A9FD612B3476}" presName="connectorText" presStyleLbl="sibTrans2D1" presStyleIdx="1" presStyleCnt="3"/>
      <dgm:spPr/>
    </dgm:pt>
    <dgm:pt modelId="{03413E78-3A91-4E3A-8392-78ADBA7EBC87}" type="pres">
      <dgm:prSet presAssocID="{781A96F1-E9E1-4FB7-B023-7C89C4D8EF6E}" presName="node" presStyleLbl="node1" presStyleIdx="2" presStyleCnt="4" custLinFactNeighborX="-3531" custLinFactNeighborY="714">
        <dgm:presLayoutVars>
          <dgm:bulletEnabled val="1"/>
        </dgm:presLayoutVars>
      </dgm:prSet>
      <dgm:spPr/>
    </dgm:pt>
    <dgm:pt modelId="{EC747736-5022-4EA8-9646-DEC4C26BF5CD}" type="pres">
      <dgm:prSet presAssocID="{2FE329B2-83B9-4928-B242-29121E14D393}" presName="sibTrans" presStyleLbl="sibTrans2D1" presStyleIdx="2" presStyleCnt="3"/>
      <dgm:spPr/>
    </dgm:pt>
    <dgm:pt modelId="{3129AF2F-7DAC-4F07-AC34-5302161AB865}" type="pres">
      <dgm:prSet presAssocID="{2FE329B2-83B9-4928-B242-29121E14D393}" presName="connectorText" presStyleLbl="sibTrans2D1" presStyleIdx="2" presStyleCnt="3"/>
      <dgm:spPr/>
    </dgm:pt>
    <dgm:pt modelId="{12A1E0F0-A024-4383-BC78-CFFD90C52664}" type="pres">
      <dgm:prSet presAssocID="{EA1FBC16-25B0-4236-B0AB-09BB13175922}" presName="node" presStyleLbl="node1" presStyleIdx="3" presStyleCnt="4">
        <dgm:presLayoutVars>
          <dgm:bulletEnabled val="1"/>
        </dgm:presLayoutVars>
      </dgm:prSet>
      <dgm:spPr/>
    </dgm:pt>
  </dgm:ptLst>
  <dgm:cxnLst>
    <dgm:cxn modelId="{65E9A507-DEBA-4F0A-B333-23DD098BA2D9}" type="presOf" srcId="{BD9569CF-A4E2-4697-A9CC-79505101AA6C}" destId="{57FE083F-F092-4C3F-8EDF-6C5877E3D9C8}" srcOrd="0" destOrd="0" presId="urn:microsoft.com/office/officeart/2005/8/layout/process1"/>
    <dgm:cxn modelId="{9C2F4021-5DB4-41E6-B01F-64D5E74C75DB}" srcId="{BA551ADC-14CE-4ABC-9B1D-450F3B18D02B}" destId="{C7A26D92-0623-49A7-BFE7-5C895E78D6C7}" srcOrd="0" destOrd="0" parTransId="{D9A678AE-5A7A-44C7-979C-C5B53BDD1328}" sibTransId="{BD9569CF-A4E2-4697-A9CC-79505101AA6C}"/>
    <dgm:cxn modelId="{4B7CDA22-DDBA-4A7C-83CB-C650DD800F22}" srcId="{BA551ADC-14CE-4ABC-9B1D-450F3B18D02B}" destId="{EA1FBC16-25B0-4236-B0AB-09BB13175922}" srcOrd="3" destOrd="0" parTransId="{F961A88E-1F26-4122-9DE3-66C091978E2A}" sibTransId="{2D1AF3C1-B898-4AD9-BA17-C4DFB9031D18}"/>
    <dgm:cxn modelId="{5C59A06C-D84F-4EB8-800E-FEAF151F3597}" type="presOf" srcId="{BD9569CF-A4E2-4697-A9CC-79505101AA6C}" destId="{F4FB5215-4D2C-449B-AC58-72347439F2BD}" srcOrd="1" destOrd="0" presId="urn:microsoft.com/office/officeart/2005/8/layout/process1"/>
    <dgm:cxn modelId="{2C809580-9FE3-454C-8560-92B4D07267E7}" type="presOf" srcId="{2FE329B2-83B9-4928-B242-29121E14D393}" destId="{EC747736-5022-4EA8-9646-DEC4C26BF5CD}" srcOrd="0" destOrd="0" presId="urn:microsoft.com/office/officeart/2005/8/layout/process1"/>
    <dgm:cxn modelId="{E821F18C-6B24-41E2-AAB9-D91B661CCB35}" srcId="{BA551ADC-14CE-4ABC-9B1D-450F3B18D02B}" destId="{781A96F1-E9E1-4FB7-B023-7C89C4D8EF6E}" srcOrd="2" destOrd="0" parTransId="{CF288A5D-629F-4A0E-9CAD-A85F61196B35}" sibTransId="{2FE329B2-83B9-4928-B242-29121E14D393}"/>
    <dgm:cxn modelId="{FA5C4795-A784-45F8-B2AF-63165C936EFB}" srcId="{BA551ADC-14CE-4ABC-9B1D-450F3B18D02B}" destId="{4527CBA0-702C-4261-84AD-A1ADE97D1522}" srcOrd="1" destOrd="0" parTransId="{8C88043C-8CE7-4D35-B62A-F1E3249BB60A}" sibTransId="{2A190022-139F-4992-9EBF-A9FD612B3476}"/>
    <dgm:cxn modelId="{9CCEBE99-A29C-4396-81E7-D18DA04C894C}" type="presOf" srcId="{2A190022-139F-4992-9EBF-A9FD612B3476}" destId="{EEE81DB1-53CC-450D-B1F0-F577823D16EA}" srcOrd="0" destOrd="0" presId="urn:microsoft.com/office/officeart/2005/8/layout/process1"/>
    <dgm:cxn modelId="{8B38FF9B-94E9-45FE-B795-7334E6B87543}" type="presOf" srcId="{EA1FBC16-25B0-4236-B0AB-09BB13175922}" destId="{12A1E0F0-A024-4383-BC78-CFFD90C52664}" srcOrd="0" destOrd="0" presId="urn:microsoft.com/office/officeart/2005/8/layout/process1"/>
    <dgm:cxn modelId="{D55E16AE-7511-41DB-AEE4-816BB3996753}" type="presOf" srcId="{2A190022-139F-4992-9EBF-A9FD612B3476}" destId="{12475A9A-857F-4383-AC9A-FE4DA275CDE3}" srcOrd="1" destOrd="0" presId="urn:microsoft.com/office/officeart/2005/8/layout/process1"/>
    <dgm:cxn modelId="{2819B5BA-EC5E-4B36-8CD3-66D796C52059}" type="presOf" srcId="{781A96F1-E9E1-4FB7-B023-7C89C4D8EF6E}" destId="{03413E78-3A91-4E3A-8392-78ADBA7EBC87}" srcOrd="0" destOrd="0" presId="urn:microsoft.com/office/officeart/2005/8/layout/process1"/>
    <dgm:cxn modelId="{AEC04FD5-F030-486D-B9E8-85DC7B2CC626}" type="presOf" srcId="{4527CBA0-702C-4261-84AD-A1ADE97D1522}" destId="{BC3DE77D-717A-465A-BB30-62EDE9F30377}" srcOrd="0" destOrd="0" presId="urn:microsoft.com/office/officeart/2005/8/layout/process1"/>
    <dgm:cxn modelId="{5FDE3BD6-B122-4B53-B2C6-6BE219A72656}" type="presOf" srcId="{C7A26D92-0623-49A7-BFE7-5C895E78D6C7}" destId="{1EECD279-CBE7-4240-92F3-5437CDB9915F}" srcOrd="0" destOrd="0" presId="urn:microsoft.com/office/officeart/2005/8/layout/process1"/>
    <dgm:cxn modelId="{CEACB3E1-880C-424D-ADC4-A52FFEE68BA3}" type="presOf" srcId="{2FE329B2-83B9-4928-B242-29121E14D393}" destId="{3129AF2F-7DAC-4F07-AC34-5302161AB865}" srcOrd="1" destOrd="0" presId="urn:microsoft.com/office/officeart/2005/8/layout/process1"/>
    <dgm:cxn modelId="{FDBC54F9-3B0D-4CA6-8608-9E67B0853223}" type="presOf" srcId="{BA551ADC-14CE-4ABC-9B1D-450F3B18D02B}" destId="{AB3DC968-EE39-4047-A939-8A5F6C140B5B}" srcOrd="0" destOrd="0" presId="urn:microsoft.com/office/officeart/2005/8/layout/process1"/>
    <dgm:cxn modelId="{4A03FA8F-6760-4F4A-9DC5-FF10315D784A}" type="presParOf" srcId="{AB3DC968-EE39-4047-A939-8A5F6C140B5B}" destId="{1EECD279-CBE7-4240-92F3-5437CDB9915F}" srcOrd="0" destOrd="0" presId="urn:microsoft.com/office/officeart/2005/8/layout/process1"/>
    <dgm:cxn modelId="{90991FF1-55CE-49D8-A4C4-D3768E125A02}" type="presParOf" srcId="{AB3DC968-EE39-4047-A939-8A5F6C140B5B}" destId="{57FE083F-F092-4C3F-8EDF-6C5877E3D9C8}" srcOrd="1" destOrd="0" presId="urn:microsoft.com/office/officeart/2005/8/layout/process1"/>
    <dgm:cxn modelId="{77D7A9DB-A37D-46B9-A581-EC703436877D}" type="presParOf" srcId="{57FE083F-F092-4C3F-8EDF-6C5877E3D9C8}" destId="{F4FB5215-4D2C-449B-AC58-72347439F2BD}" srcOrd="0" destOrd="0" presId="urn:microsoft.com/office/officeart/2005/8/layout/process1"/>
    <dgm:cxn modelId="{FBF508A3-B102-488D-8AC3-F48CAC71CFA1}" type="presParOf" srcId="{AB3DC968-EE39-4047-A939-8A5F6C140B5B}" destId="{BC3DE77D-717A-465A-BB30-62EDE9F30377}" srcOrd="2" destOrd="0" presId="urn:microsoft.com/office/officeart/2005/8/layout/process1"/>
    <dgm:cxn modelId="{FDF98734-2E02-4086-A254-913E490649C3}" type="presParOf" srcId="{AB3DC968-EE39-4047-A939-8A5F6C140B5B}" destId="{EEE81DB1-53CC-450D-B1F0-F577823D16EA}" srcOrd="3" destOrd="0" presId="urn:microsoft.com/office/officeart/2005/8/layout/process1"/>
    <dgm:cxn modelId="{C4BFF3CF-9B54-4553-940D-2B3649FAD302}" type="presParOf" srcId="{EEE81DB1-53CC-450D-B1F0-F577823D16EA}" destId="{12475A9A-857F-4383-AC9A-FE4DA275CDE3}" srcOrd="0" destOrd="0" presId="urn:microsoft.com/office/officeart/2005/8/layout/process1"/>
    <dgm:cxn modelId="{A0C92AD7-6A04-4357-A98E-00D07782AB76}" type="presParOf" srcId="{AB3DC968-EE39-4047-A939-8A5F6C140B5B}" destId="{03413E78-3A91-4E3A-8392-78ADBA7EBC87}" srcOrd="4" destOrd="0" presId="urn:microsoft.com/office/officeart/2005/8/layout/process1"/>
    <dgm:cxn modelId="{A661D027-5FA0-4259-96F1-2DCCC1FBFA1A}" type="presParOf" srcId="{AB3DC968-EE39-4047-A939-8A5F6C140B5B}" destId="{EC747736-5022-4EA8-9646-DEC4C26BF5CD}" srcOrd="5" destOrd="0" presId="urn:microsoft.com/office/officeart/2005/8/layout/process1"/>
    <dgm:cxn modelId="{FCCB6405-E60D-4ACC-8A80-6B8E6A01EA2C}" type="presParOf" srcId="{EC747736-5022-4EA8-9646-DEC4C26BF5CD}" destId="{3129AF2F-7DAC-4F07-AC34-5302161AB865}" srcOrd="0" destOrd="0" presId="urn:microsoft.com/office/officeart/2005/8/layout/process1"/>
    <dgm:cxn modelId="{C3C37543-B3C0-4BAD-A1AA-9FD9EFCD0C76}" type="presParOf" srcId="{AB3DC968-EE39-4047-A939-8A5F6C140B5B}" destId="{12A1E0F0-A024-4383-BC78-CFFD90C5266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25478-A589-4827-BC56-AE1E08B3210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27A25B1-3DA4-4136-AEAC-7524F9C8302C}">
      <dgm:prSet phldrT="[Szöveg]" custT="1"/>
      <dgm:spPr/>
      <dgm:t>
        <a:bodyPr/>
        <a:lstStyle/>
        <a:p>
          <a:r>
            <a:rPr lang="hu-HU" sz="2400" dirty="0" err="1"/>
            <a:t>Experience</a:t>
          </a:r>
          <a:endParaRPr lang="hu-HU" sz="2400" dirty="0"/>
        </a:p>
      </dgm:t>
    </dgm:pt>
    <dgm:pt modelId="{D271F199-6FA8-43DA-A1C9-D11000D7A897}" type="parTrans" cxnId="{11D9649A-43BC-4A3F-AE7A-7849AC1E0754}">
      <dgm:prSet/>
      <dgm:spPr/>
      <dgm:t>
        <a:bodyPr/>
        <a:lstStyle/>
        <a:p>
          <a:endParaRPr lang="hu-HU"/>
        </a:p>
      </dgm:t>
    </dgm:pt>
    <dgm:pt modelId="{DA7DDCE5-FBF1-403F-9793-1D275C202A11}" type="sibTrans" cxnId="{11D9649A-43BC-4A3F-AE7A-7849AC1E0754}">
      <dgm:prSet/>
      <dgm:spPr/>
      <dgm:t>
        <a:bodyPr/>
        <a:lstStyle/>
        <a:p>
          <a:endParaRPr lang="hu-HU" sz="2400"/>
        </a:p>
      </dgm:t>
    </dgm:pt>
    <dgm:pt modelId="{C7255EEF-D3DC-47C4-BA5F-F09A23C3716F}">
      <dgm:prSet phldrT="[Szöveg]" custT="1"/>
      <dgm:spPr/>
      <dgm:t>
        <a:bodyPr/>
        <a:lstStyle/>
        <a:p>
          <a:r>
            <a:rPr lang="hu-HU" sz="2400" dirty="0" err="1"/>
            <a:t>Connections</a:t>
          </a:r>
          <a:endParaRPr lang="hu-HU" sz="2400" dirty="0"/>
        </a:p>
      </dgm:t>
    </dgm:pt>
    <dgm:pt modelId="{D6BB60B1-9084-4D8D-90A8-31FA77BEC557}" type="parTrans" cxnId="{55CF96B5-82A7-4860-829E-B9121C96E6BB}">
      <dgm:prSet/>
      <dgm:spPr/>
      <dgm:t>
        <a:bodyPr/>
        <a:lstStyle/>
        <a:p>
          <a:endParaRPr lang="hu-HU"/>
        </a:p>
      </dgm:t>
    </dgm:pt>
    <dgm:pt modelId="{F49B23C6-50E9-4796-B0B9-6D5C1EC627BB}" type="sibTrans" cxnId="{55CF96B5-82A7-4860-829E-B9121C96E6BB}">
      <dgm:prSet/>
      <dgm:spPr/>
      <dgm:t>
        <a:bodyPr/>
        <a:lstStyle/>
        <a:p>
          <a:endParaRPr lang="hu-HU" sz="2400"/>
        </a:p>
      </dgm:t>
    </dgm:pt>
    <dgm:pt modelId="{983A9BAB-C5FD-4315-8564-EAB0B4B28F27}">
      <dgm:prSet phldrT="[Szöveg]" custT="1"/>
      <dgm:spPr/>
      <dgm:t>
        <a:bodyPr/>
        <a:lstStyle/>
        <a:p>
          <a:r>
            <a:rPr lang="hu-HU" sz="2400" dirty="0" err="1"/>
            <a:t>Knowledge</a:t>
          </a:r>
          <a:endParaRPr lang="hu-HU" sz="2400" dirty="0"/>
        </a:p>
      </dgm:t>
    </dgm:pt>
    <dgm:pt modelId="{6DB8CE36-35A1-411F-AAD0-61D8EF7F76C3}" type="parTrans" cxnId="{110FED83-7021-42CA-B736-24CE262E76DC}">
      <dgm:prSet/>
      <dgm:spPr/>
      <dgm:t>
        <a:bodyPr/>
        <a:lstStyle/>
        <a:p>
          <a:endParaRPr lang="hu-HU"/>
        </a:p>
      </dgm:t>
    </dgm:pt>
    <dgm:pt modelId="{19D8BF0F-0A6C-4FB6-92DA-9DE6A13A4DC2}" type="sibTrans" cxnId="{110FED83-7021-42CA-B736-24CE262E76DC}">
      <dgm:prSet/>
      <dgm:spPr/>
      <dgm:t>
        <a:bodyPr/>
        <a:lstStyle/>
        <a:p>
          <a:endParaRPr lang="hu-HU" sz="2400"/>
        </a:p>
      </dgm:t>
    </dgm:pt>
    <dgm:pt modelId="{C16F5F0B-89F1-4C89-A87D-D4C90C31AF06}">
      <dgm:prSet phldrT="[Szöveg]" custT="1"/>
      <dgm:spPr/>
      <dgm:t>
        <a:bodyPr/>
        <a:lstStyle/>
        <a:p>
          <a:r>
            <a:rPr lang="hu-HU" sz="2400" dirty="0" err="1"/>
            <a:t>Sharing</a:t>
          </a:r>
          <a:endParaRPr lang="hu-HU" sz="2400" dirty="0"/>
        </a:p>
      </dgm:t>
    </dgm:pt>
    <dgm:pt modelId="{252BBAE1-D87C-43F0-BD7A-17BEDBEB963C}" type="parTrans" cxnId="{8025AEB1-6F0A-4E91-AD0D-EC3BDD4DBFB3}">
      <dgm:prSet/>
      <dgm:spPr/>
      <dgm:t>
        <a:bodyPr/>
        <a:lstStyle/>
        <a:p>
          <a:endParaRPr lang="hu-HU"/>
        </a:p>
      </dgm:t>
    </dgm:pt>
    <dgm:pt modelId="{A39C6728-BC91-47EA-A73F-DE8A67582B17}" type="sibTrans" cxnId="{8025AEB1-6F0A-4E91-AD0D-EC3BDD4DBFB3}">
      <dgm:prSet/>
      <dgm:spPr/>
      <dgm:t>
        <a:bodyPr/>
        <a:lstStyle/>
        <a:p>
          <a:endParaRPr lang="hu-HU" sz="2400"/>
        </a:p>
      </dgm:t>
    </dgm:pt>
    <dgm:pt modelId="{97451E4F-A2FF-4286-BDB5-2296100A9DAB}">
      <dgm:prSet phldrT="[Szöveg]" custT="1"/>
      <dgm:spPr/>
      <dgm:t>
        <a:bodyPr/>
        <a:lstStyle/>
        <a:p>
          <a:r>
            <a:rPr lang="hu-HU" sz="2400" dirty="0" err="1"/>
            <a:t>Possibility</a:t>
          </a:r>
          <a:endParaRPr lang="hu-HU" sz="2400" dirty="0"/>
        </a:p>
      </dgm:t>
    </dgm:pt>
    <dgm:pt modelId="{8746615C-F766-49BA-B878-ABD72B3763AB}" type="parTrans" cxnId="{7EC2A890-64D2-4F2A-9076-BB9308DBDF5E}">
      <dgm:prSet/>
      <dgm:spPr/>
      <dgm:t>
        <a:bodyPr/>
        <a:lstStyle/>
        <a:p>
          <a:endParaRPr lang="hu-HU"/>
        </a:p>
      </dgm:t>
    </dgm:pt>
    <dgm:pt modelId="{B9BFB26D-5058-4125-8ADA-CD076E073BE5}" type="sibTrans" cxnId="{7EC2A890-64D2-4F2A-9076-BB9308DBDF5E}">
      <dgm:prSet/>
      <dgm:spPr/>
      <dgm:t>
        <a:bodyPr/>
        <a:lstStyle/>
        <a:p>
          <a:endParaRPr lang="hu-HU" sz="2400"/>
        </a:p>
      </dgm:t>
    </dgm:pt>
    <dgm:pt modelId="{9AF7479E-1091-45DD-9781-BE2D625E6D21}">
      <dgm:prSet phldrT="[Szöveg]" custT="1"/>
      <dgm:spPr/>
      <dgm:t>
        <a:bodyPr/>
        <a:lstStyle/>
        <a:p>
          <a:r>
            <a:rPr lang="hu-HU" sz="2400" dirty="0" err="1"/>
            <a:t>Utilisation</a:t>
          </a:r>
          <a:endParaRPr lang="hu-HU" sz="2400" dirty="0"/>
        </a:p>
      </dgm:t>
    </dgm:pt>
    <dgm:pt modelId="{AEE2477F-6E25-4E94-B87F-F7589B4A40D1}" type="parTrans" cxnId="{4DAB0EBE-EA62-4E2C-8939-4D60BBA06558}">
      <dgm:prSet/>
      <dgm:spPr/>
      <dgm:t>
        <a:bodyPr/>
        <a:lstStyle/>
        <a:p>
          <a:endParaRPr lang="hu-HU"/>
        </a:p>
      </dgm:t>
    </dgm:pt>
    <dgm:pt modelId="{7537B5B5-5A9C-40FD-8A4A-C792DFF07F75}" type="sibTrans" cxnId="{4DAB0EBE-EA62-4E2C-8939-4D60BBA06558}">
      <dgm:prSet/>
      <dgm:spPr/>
      <dgm:t>
        <a:bodyPr/>
        <a:lstStyle/>
        <a:p>
          <a:endParaRPr lang="hu-HU" sz="2400"/>
        </a:p>
      </dgm:t>
    </dgm:pt>
    <dgm:pt modelId="{C49D57C1-556C-4FDF-8B9A-D0BE7A82FBEE}" type="pres">
      <dgm:prSet presAssocID="{38225478-A589-4827-BC56-AE1E08B32100}" presName="cycle" presStyleCnt="0">
        <dgm:presLayoutVars>
          <dgm:dir/>
          <dgm:resizeHandles val="exact"/>
        </dgm:presLayoutVars>
      </dgm:prSet>
      <dgm:spPr/>
    </dgm:pt>
    <dgm:pt modelId="{B711BECB-3C5A-4671-BBFA-7C0711F59279}" type="pres">
      <dgm:prSet presAssocID="{527A25B1-3DA4-4136-AEAC-7524F9C8302C}" presName="dummy" presStyleCnt="0"/>
      <dgm:spPr/>
    </dgm:pt>
    <dgm:pt modelId="{D5FFA5D3-A13A-453F-B941-41AA12468A4D}" type="pres">
      <dgm:prSet presAssocID="{527A25B1-3DA4-4136-AEAC-7524F9C8302C}" presName="node" presStyleLbl="revTx" presStyleIdx="0" presStyleCnt="6" custScaleX="143950">
        <dgm:presLayoutVars>
          <dgm:bulletEnabled val="1"/>
        </dgm:presLayoutVars>
      </dgm:prSet>
      <dgm:spPr/>
    </dgm:pt>
    <dgm:pt modelId="{5C3074D3-0466-49BF-A624-26687FAD3214}" type="pres">
      <dgm:prSet presAssocID="{DA7DDCE5-FBF1-403F-9793-1D275C202A11}" presName="sibTrans" presStyleLbl="node1" presStyleIdx="0" presStyleCnt="6"/>
      <dgm:spPr/>
    </dgm:pt>
    <dgm:pt modelId="{FF4A9847-9DD9-4169-91F3-3230C6E0077B}" type="pres">
      <dgm:prSet presAssocID="{C7255EEF-D3DC-47C4-BA5F-F09A23C3716F}" presName="dummy" presStyleCnt="0"/>
      <dgm:spPr/>
    </dgm:pt>
    <dgm:pt modelId="{29A69CD7-6048-4E78-9C60-676B85B25AAE}" type="pres">
      <dgm:prSet presAssocID="{C7255EEF-D3DC-47C4-BA5F-F09A23C3716F}" presName="node" presStyleLbl="revTx" presStyleIdx="1" presStyleCnt="6" custScaleX="158487">
        <dgm:presLayoutVars>
          <dgm:bulletEnabled val="1"/>
        </dgm:presLayoutVars>
      </dgm:prSet>
      <dgm:spPr/>
    </dgm:pt>
    <dgm:pt modelId="{4C30644B-7FCB-4365-BBB5-08D568BB48DB}" type="pres">
      <dgm:prSet presAssocID="{F49B23C6-50E9-4796-B0B9-6D5C1EC627BB}" presName="sibTrans" presStyleLbl="node1" presStyleIdx="1" presStyleCnt="6"/>
      <dgm:spPr/>
    </dgm:pt>
    <dgm:pt modelId="{26DF47FA-601A-49F3-A64F-BDF43CDCB600}" type="pres">
      <dgm:prSet presAssocID="{983A9BAB-C5FD-4315-8564-EAB0B4B28F27}" presName="dummy" presStyleCnt="0"/>
      <dgm:spPr/>
    </dgm:pt>
    <dgm:pt modelId="{B638F636-63EE-4DDB-81CF-9D292594874D}" type="pres">
      <dgm:prSet presAssocID="{983A9BAB-C5FD-4315-8564-EAB0B4B28F27}" presName="node" presStyleLbl="revTx" presStyleIdx="2" presStyleCnt="6" custScaleX="173193">
        <dgm:presLayoutVars>
          <dgm:bulletEnabled val="1"/>
        </dgm:presLayoutVars>
      </dgm:prSet>
      <dgm:spPr/>
    </dgm:pt>
    <dgm:pt modelId="{A63EB518-BCF4-439E-8DAB-9574CFBE042E}" type="pres">
      <dgm:prSet presAssocID="{19D8BF0F-0A6C-4FB6-92DA-9DE6A13A4DC2}" presName="sibTrans" presStyleLbl="node1" presStyleIdx="2" presStyleCnt="6"/>
      <dgm:spPr/>
    </dgm:pt>
    <dgm:pt modelId="{858B2856-CAF1-44FA-885D-8834921299FC}" type="pres">
      <dgm:prSet presAssocID="{C16F5F0B-89F1-4C89-A87D-D4C90C31AF06}" presName="dummy" presStyleCnt="0"/>
      <dgm:spPr/>
    </dgm:pt>
    <dgm:pt modelId="{49FD2393-5760-47AE-B967-59C9E2D62250}" type="pres">
      <dgm:prSet presAssocID="{C16F5F0B-89F1-4C89-A87D-D4C90C31AF06}" presName="node" presStyleLbl="revTx" presStyleIdx="3" presStyleCnt="6">
        <dgm:presLayoutVars>
          <dgm:bulletEnabled val="1"/>
        </dgm:presLayoutVars>
      </dgm:prSet>
      <dgm:spPr/>
    </dgm:pt>
    <dgm:pt modelId="{2A0D2470-9BF2-40C2-910A-D374FD9CBCF2}" type="pres">
      <dgm:prSet presAssocID="{A39C6728-BC91-47EA-A73F-DE8A67582B17}" presName="sibTrans" presStyleLbl="node1" presStyleIdx="3" presStyleCnt="6"/>
      <dgm:spPr/>
    </dgm:pt>
    <dgm:pt modelId="{A31323D7-1303-459A-9FD5-255DC0D1B489}" type="pres">
      <dgm:prSet presAssocID="{9AF7479E-1091-45DD-9781-BE2D625E6D21}" presName="dummy" presStyleCnt="0"/>
      <dgm:spPr/>
    </dgm:pt>
    <dgm:pt modelId="{B199378E-8BA1-4469-AB26-998682A2D2DD}" type="pres">
      <dgm:prSet presAssocID="{9AF7479E-1091-45DD-9781-BE2D625E6D21}" presName="node" presStyleLbl="revTx" presStyleIdx="4" presStyleCnt="6" custScaleX="174400">
        <dgm:presLayoutVars>
          <dgm:bulletEnabled val="1"/>
        </dgm:presLayoutVars>
      </dgm:prSet>
      <dgm:spPr/>
    </dgm:pt>
    <dgm:pt modelId="{D99EC315-41F6-48E3-8301-8F998BFE4FA3}" type="pres">
      <dgm:prSet presAssocID="{7537B5B5-5A9C-40FD-8A4A-C792DFF07F75}" presName="sibTrans" presStyleLbl="node1" presStyleIdx="4" presStyleCnt="6"/>
      <dgm:spPr/>
    </dgm:pt>
    <dgm:pt modelId="{ABB1885E-BCA7-48A8-AEB1-1FC34BC701DD}" type="pres">
      <dgm:prSet presAssocID="{97451E4F-A2FF-4286-BDB5-2296100A9DAB}" presName="dummy" presStyleCnt="0"/>
      <dgm:spPr/>
    </dgm:pt>
    <dgm:pt modelId="{F427436A-53EC-4F4F-8498-3BB36E30B383}" type="pres">
      <dgm:prSet presAssocID="{97451E4F-A2FF-4286-BDB5-2296100A9DAB}" presName="node" presStyleLbl="revTx" presStyleIdx="5" presStyleCnt="6" custScaleX="159863">
        <dgm:presLayoutVars>
          <dgm:bulletEnabled val="1"/>
        </dgm:presLayoutVars>
      </dgm:prSet>
      <dgm:spPr/>
    </dgm:pt>
    <dgm:pt modelId="{19A72878-4E17-462A-8606-C8FA8DB5702A}" type="pres">
      <dgm:prSet presAssocID="{B9BFB26D-5058-4125-8ADA-CD076E073BE5}" presName="sibTrans" presStyleLbl="node1" presStyleIdx="5" presStyleCnt="6"/>
      <dgm:spPr/>
    </dgm:pt>
  </dgm:ptLst>
  <dgm:cxnLst>
    <dgm:cxn modelId="{2E76B20C-6874-4352-A849-0FCB37241CE9}" type="presOf" srcId="{7537B5B5-5A9C-40FD-8A4A-C792DFF07F75}" destId="{D99EC315-41F6-48E3-8301-8F998BFE4FA3}" srcOrd="0" destOrd="0" presId="urn:microsoft.com/office/officeart/2005/8/layout/cycle1"/>
    <dgm:cxn modelId="{5FEAEE5E-4CFB-4053-B1B6-BD3061C3AB67}" type="presOf" srcId="{C7255EEF-D3DC-47C4-BA5F-F09A23C3716F}" destId="{29A69CD7-6048-4E78-9C60-676B85B25AAE}" srcOrd="0" destOrd="0" presId="urn:microsoft.com/office/officeart/2005/8/layout/cycle1"/>
    <dgm:cxn modelId="{DA846162-C7EB-464B-82E7-17934D2DD8F8}" type="presOf" srcId="{B9BFB26D-5058-4125-8ADA-CD076E073BE5}" destId="{19A72878-4E17-462A-8606-C8FA8DB5702A}" srcOrd="0" destOrd="0" presId="urn:microsoft.com/office/officeart/2005/8/layout/cycle1"/>
    <dgm:cxn modelId="{8CF76C43-4301-44B0-AA2A-C4F5900A8181}" type="presOf" srcId="{38225478-A589-4827-BC56-AE1E08B32100}" destId="{C49D57C1-556C-4FDF-8B9A-D0BE7A82FBEE}" srcOrd="0" destOrd="0" presId="urn:microsoft.com/office/officeart/2005/8/layout/cycle1"/>
    <dgm:cxn modelId="{E5A27A72-9982-46D9-AA1A-2B9F2C4F579E}" type="presOf" srcId="{F49B23C6-50E9-4796-B0B9-6D5C1EC627BB}" destId="{4C30644B-7FCB-4365-BBB5-08D568BB48DB}" srcOrd="0" destOrd="0" presId="urn:microsoft.com/office/officeart/2005/8/layout/cycle1"/>
    <dgm:cxn modelId="{A569CF76-4FBC-4FD1-A6AB-852F326661D8}" type="presOf" srcId="{97451E4F-A2FF-4286-BDB5-2296100A9DAB}" destId="{F427436A-53EC-4F4F-8498-3BB36E30B383}" srcOrd="0" destOrd="0" presId="urn:microsoft.com/office/officeart/2005/8/layout/cycle1"/>
    <dgm:cxn modelId="{BD17467F-C165-4C93-8111-895ACEA1A59F}" type="presOf" srcId="{983A9BAB-C5FD-4315-8564-EAB0B4B28F27}" destId="{B638F636-63EE-4DDB-81CF-9D292594874D}" srcOrd="0" destOrd="0" presId="urn:microsoft.com/office/officeart/2005/8/layout/cycle1"/>
    <dgm:cxn modelId="{16C7537F-0B97-4BF4-87A9-6BB04845B9E0}" type="presOf" srcId="{527A25B1-3DA4-4136-AEAC-7524F9C8302C}" destId="{D5FFA5D3-A13A-453F-B941-41AA12468A4D}" srcOrd="0" destOrd="0" presId="urn:microsoft.com/office/officeart/2005/8/layout/cycle1"/>
    <dgm:cxn modelId="{110FED83-7021-42CA-B736-24CE262E76DC}" srcId="{38225478-A589-4827-BC56-AE1E08B32100}" destId="{983A9BAB-C5FD-4315-8564-EAB0B4B28F27}" srcOrd="2" destOrd="0" parTransId="{6DB8CE36-35A1-411F-AAD0-61D8EF7F76C3}" sibTransId="{19D8BF0F-0A6C-4FB6-92DA-9DE6A13A4DC2}"/>
    <dgm:cxn modelId="{7EC2A890-64D2-4F2A-9076-BB9308DBDF5E}" srcId="{38225478-A589-4827-BC56-AE1E08B32100}" destId="{97451E4F-A2FF-4286-BDB5-2296100A9DAB}" srcOrd="5" destOrd="0" parTransId="{8746615C-F766-49BA-B878-ABD72B3763AB}" sibTransId="{B9BFB26D-5058-4125-8ADA-CD076E073BE5}"/>
    <dgm:cxn modelId="{11D9649A-43BC-4A3F-AE7A-7849AC1E0754}" srcId="{38225478-A589-4827-BC56-AE1E08B32100}" destId="{527A25B1-3DA4-4136-AEAC-7524F9C8302C}" srcOrd="0" destOrd="0" parTransId="{D271F199-6FA8-43DA-A1C9-D11000D7A897}" sibTransId="{DA7DDCE5-FBF1-403F-9793-1D275C202A11}"/>
    <dgm:cxn modelId="{2960D59A-70D6-484F-A355-3F876DE14351}" type="presOf" srcId="{C16F5F0B-89F1-4C89-A87D-D4C90C31AF06}" destId="{49FD2393-5760-47AE-B967-59C9E2D62250}" srcOrd="0" destOrd="0" presId="urn:microsoft.com/office/officeart/2005/8/layout/cycle1"/>
    <dgm:cxn modelId="{355A37A6-986D-48ED-A486-D4817D1CA217}" type="presOf" srcId="{DA7DDCE5-FBF1-403F-9793-1D275C202A11}" destId="{5C3074D3-0466-49BF-A624-26687FAD3214}" srcOrd="0" destOrd="0" presId="urn:microsoft.com/office/officeart/2005/8/layout/cycle1"/>
    <dgm:cxn modelId="{8025AEB1-6F0A-4E91-AD0D-EC3BDD4DBFB3}" srcId="{38225478-A589-4827-BC56-AE1E08B32100}" destId="{C16F5F0B-89F1-4C89-A87D-D4C90C31AF06}" srcOrd="3" destOrd="0" parTransId="{252BBAE1-D87C-43F0-BD7A-17BEDBEB963C}" sibTransId="{A39C6728-BC91-47EA-A73F-DE8A67582B17}"/>
    <dgm:cxn modelId="{55CF96B5-82A7-4860-829E-B9121C96E6BB}" srcId="{38225478-A589-4827-BC56-AE1E08B32100}" destId="{C7255EEF-D3DC-47C4-BA5F-F09A23C3716F}" srcOrd="1" destOrd="0" parTransId="{D6BB60B1-9084-4D8D-90A8-31FA77BEC557}" sibTransId="{F49B23C6-50E9-4796-B0B9-6D5C1EC627BB}"/>
    <dgm:cxn modelId="{4DAB0EBE-EA62-4E2C-8939-4D60BBA06558}" srcId="{38225478-A589-4827-BC56-AE1E08B32100}" destId="{9AF7479E-1091-45DD-9781-BE2D625E6D21}" srcOrd="4" destOrd="0" parTransId="{AEE2477F-6E25-4E94-B87F-F7589B4A40D1}" sibTransId="{7537B5B5-5A9C-40FD-8A4A-C792DFF07F75}"/>
    <dgm:cxn modelId="{44A5F6CE-2027-43FB-8AE9-B126FD1C5F45}" type="presOf" srcId="{9AF7479E-1091-45DD-9781-BE2D625E6D21}" destId="{B199378E-8BA1-4469-AB26-998682A2D2DD}" srcOrd="0" destOrd="0" presId="urn:microsoft.com/office/officeart/2005/8/layout/cycle1"/>
    <dgm:cxn modelId="{ACF576E4-B85A-4DE3-8325-49A293D579FD}" type="presOf" srcId="{A39C6728-BC91-47EA-A73F-DE8A67582B17}" destId="{2A0D2470-9BF2-40C2-910A-D374FD9CBCF2}" srcOrd="0" destOrd="0" presId="urn:microsoft.com/office/officeart/2005/8/layout/cycle1"/>
    <dgm:cxn modelId="{B37A64FB-5DED-46B6-B20D-3D38E54E0281}" type="presOf" srcId="{19D8BF0F-0A6C-4FB6-92DA-9DE6A13A4DC2}" destId="{A63EB518-BCF4-439E-8DAB-9574CFBE042E}" srcOrd="0" destOrd="0" presId="urn:microsoft.com/office/officeart/2005/8/layout/cycle1"/>
    <dgm:cxn modelId="{498A20D1-9B1E-4C50-950C-A55D60FC831B}" type="presParOf" srcId="{C49D57C1-556C-4FDF-8B9A-D0BE7A82FBEE}" destId="{B711BECB-3C5A-4671-BBFA-7C0711F59279}" srcOrd="0" destOrd="0" presId="urn:microsoft.com/office/officeart/2005/8/layout/cycle1"/>
    <dgm:cxn modelId="{C3792785-6E87-4468-9C15-38A1380D5E37}" type="presParOf" srcId="{C49D57C1-556C-4FDF-8B9A-D0BE7A82FBEE}" destId="{D5FFA5D3-A13A-453F-B941-41AA12468A4D}" srcOrd="1" destOrd="0" presId="urn:microsoft.com/office/officeart/2005/8/layout/cycle1"/>
    <dgm:cxn modelId="{52F3151F-C9EC-4833-A202-28011B268A72}" type="presParOf" srcId="{C49D57C1-556C-4FDF-8B9A-D0BE7A82FBEE}" destId="{5C3074D3-0466-49BF-A624-26687FAD3214}" srcOrd="2" destOrd="0" presId="urn:microsoft.com/office/officeart/2005/8/layout/cycle1"/>
    <dgm:cxn modelId="{CC3AE27A-9904-4807-8B16-8CC76ACEBCE8}" type="presParOf" srcId="{C49D57C1-556C-4FDF-8B9A-D0BE7A82FBEE}" destId="{FF4A9847-9DD9-4169-91F3-3230C6E0077B}" srcOrd="3" destOrd="0" presId="urn:microsoft.com/office/officeart/2005/8/layout/cycle1"/>
    <dgm:cxn modelId="{0E890E7E-2707-411F-A2F4-D86BD59922B0}" type="presParOf" srcId="{C49D57C1-556C-4FDF-8B9A-D0BE7A82FBEE}" destId="{29A69CD7-6048-4E78-9C60-676B85B25AAE}" srcOrd="4" destOrd="0" presId="urn:microsoft.com/office/officeart/2005/8/layout/cycle1"/>
    <dgm:cxn modelId="{97EBC6C2-6E48-4DEA-86CC-3D06DE8A2201}" type="presParOf" srcId="{C49D57C1-556C-4FDF-8B9A-D0BE7A82FBEE}" destId="{4C30644B-7FCB-4365-BBB5-08D568BB48DB}" srcOrd="5" destOrd="0" presId="urn:microsoft.com/office/officeart/2005/8/layout/cycle1"/>
    <dgm:cxn modelId="{C4407E1A-3DA0-4CC8-9900-52FDD5B6B15C}" type="presParOf" srcId="{C49D57C1-556C-4FDF-8B9A-D0BE7A82FBEE}" destId="{26DF47FA-601A-49F3-A64F-BDF43CDCB600}" srcOrd="6" destOrd="0" presId="urn:microsoft.com/office/officeart/2005/8/layout/cycle1"/>
    <dgm:cxn modelId="{B4851CBC-0B97-420C-A233-AECA514A2DD4}" type="presParOf" srcId="{C49D57C1-556C-4FDF-8B9A-D0BE7A82FBEE}" destId="{B638F636-63EE-4DDB-81CF-9D292594874D}" srcOrd="7" destOrd="0" presId="urn:microsoft.com/office/officeart/2005/8/layout/cycle1"/>
    <dgm:cxn modelId="{8E8ED30B-BA16-4D6E-A9D0-34C77D41BE1E}" type="presParOf" srcId="{C49D57C1-556C-4FDF-8B9A-D0BE7A82FBEE}" destId="{A63EB518-BCF4-439E-8DAB-9574CFBE042E}" srcOrd="8" destOrd="0" presId="urn:microsoft.com/office/officeart/2005/8/layout/cycle1"/>
    <dgm:cxn modelId="{30CC60A2-7DE9-4691-992C-1C100813A181}" type="presParOf" srcId="{C49D57C1-556C-4FDF-8B9A-D0BE7A82FBEE}" destId="{858B2856-CAF1-44FA-885D-8834921299FC}" srcOrd="9" destOrd="0" presId="urn:microsoft.com/office/officeart/2005/8/layout/cycle1"/>
    <dgm:cxn modelId="{A25F0130-5290-47CD-9823-74C07689BF1A}" type="presParOf" srcId="{C49D57C1-556C-4FDF-8B9A-D0BE7A82FBEE}" destId="{49FD2393-5760-47AE-B967-59C9E2D62250}" srcOrd="10" destOrd="0" presId="urn:microsoft.com/office/officeart/2005/8/layout/cycle1"/>
    <dgm:cxn modelId="{C8754FBA-6BCC-4E09-9195-97684D8DBCD2}" type="presParOf" srcId="{C49D57C1-556C-4FDF-8B9A-D0BE7A82FBEE}" destId="{2A0D2470-9BF2-40C2-910A-D374FD9CBCF2}" srcOrd="11" destOrd="0" presId="urn:microsoft.com/office/officeart/2005/8/layout/cycle1"/>
    <dgm:cxn modelId="{B3C16B62-0979-4CE1-A71F-83F98BB598A4}" type="presParOf" srcId="{C49D57C1-556C-4FDF-8B9A-D0BE7A82FBEE}" destId="{A31323D7-1303-459A-9FD5-255DC0D1B489}" srcOrd="12" destOrd="0" presId="urn:microsoft.com/office/officeart/2005/8/layout/cycle1"/>
    <dgm:cxn modelId="{3D18CF18-74A3-477B-BA8E-FF4BE4298318}" type="presParOf" srcId="{C49D57C1-556C-4FDF-8B9A-D0BE7A82FBEE}" destId="{B199378E-8BA1-4469-AB26-998682A2D2DD}" srcOrd="13" destOrd="0" presId="urn:microsoft.com/office/officeart/2005/8/layout/cycle1"/>
    <dgm:cxn modelId="{ED4942CD-DF59-4533-BDEA-0FBEB8B58A42}" type="presParOf" srcId="{C49D57C1-556C-4FDF-8B9A-D0BE7A82FBEE}" destId="{D99EC315-41F6-48E3-8301-8F998BFE4FA3}" srcOrd="14" destOrd="0" presId="urn:microsoft.com/office/officeart/2005/8/layout/cycle1"/>
    <dgm:cxn modelId="{0516EE00-44CE-4EB4-883B-7ED3BDAD9A62}" type="presParOf" srcId="{C49D57C1-556C-4FDF-8B9A-D0BE7A82FBEE}" destId="{ABB1885E-BCA7-48A8-AEB1-1FC34BC701DD}" srcOrd="15" destOrd="0" presId="urn:microsoft.com/office/officeart/2005/8/layout/cycle1"/>
    <dgm:cxn modelId="{2BDB7D2E-34B9-461F-AAFA-805C083DE4E6}" type="presParOf" srcId="{C49D57C1-556C-4FDF-8B9A-D0BE7A82FBEE}" destId="{F427436A-53EC-4F4F-8498-3BB36E30B383}" srcOrd="16" destOrd="0" presId="urn:microsoft.com/office/officeart/2005/8/layout/cycle1"/>
    <dgm:cxn modelId="{0F71A05B-6AE2-47B9-A762-C3EC62C2D903}" type="presParOf" srcId="{C49D57C1-556C-4FDF-8B9A-D0BE7A82FBEE}" destId="{19A72878-4E17-462A-8606-C8FA8DB5702A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F659C5-DBD6-49BE-861D-C61D10D239E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186369F-A055-460A-8607-CB25BC11841C}">
      <dgm:prSet phldrT="[Szöveg]" custT="1"/>
      <dgm:spPr/>
      <dgm:t>
        <a:bodyPr/>
        <a:lstStyle/>
        <a:p>
          <a:r>
            <a:rPr lang="hu-HU" sz="2200" dirty="0" err="1"/>
            <a:t>Mobilities</a:t>
          </a:r>
          <a:r>
            <a:rPr lang="hu-HU" sz="2200" dirty="0"/>
            <a:t> </a:t>
          </a:r>
          <a:r>
            <a:rPr lang="hu-HU" sz="2200" dirty="0" err="1"/>
            <a:t>since</a:t>
          </a:r>
          <a:r>
            <a:rPr lang="hu-HU" sz="2200" dirty="0"/>
            <a:t> 2014</a:t>
          </a:r>
        </a:p>
      </dgm:t>
    </dgm:pt>
    <dgm:pt modelId="{8A04E999-13F7-47A4-9830-48DBF38F9011}" type="parTrans" cxnId="{23C5D5CF-BF86-4279-BAD2-B9BDE96EA0B4}">
      <dgm:prSet/>
      <dgm:spPr/>
      <dgm:t>
        <a:bodyPr/>
        <a:lstStyle/>
        <a:p>
          <a:endParaRPr lang="hu-HU"/>
        </a:p>
      </dgm:t>
    </dgm:pt>
    <dgm:pt modelId="{ED15F2F8-7BD0-46F6-BCE8-8173468FBCC2}" type="sibTrans" cxnId="{23C5D5CF-BF86-4279-BAD2-B9BDE96EA0B4}">
      <dgm:prSet/>
      <dgm:spPr/>
      <dgm:t>
        <a:bodyPr/>
        <a:lstStyle/>
        <a:p>
          <a:endParaRPr lang="hu-HU" sz="2200"/>
        </a:p>
      </dgm:t>
    </dgm:pt>
    <dgm:pt modelId="{F80B6A97-5C0E-4048-887D-2B34BE3465B4}">
      <dgm:prSet phldrT="[Szöveg]" custT="1"/>
      <dgm:spPr/>
      <dgm:t>
        <a:bodyPr/>
        <a:lstStyle/>
        <a:p>
          <a:r>
            <a:rPr lang="hu-HU" sz="2200" dirty="0" err="1"/>
            <a:t>Creation</a:t>
          </a:r>
          <a:r>
            <a:rPr lang="hu-HU" sz="2200" dirty="0"/>
            <a:t> </a:t>
          </a:r>
          <a:r>
            <a:rPr lang="hu-HU" sz="2200" dirty="0" err="1"/>
            <a:t>international</a:t>
          </a:r>
          <a:r>
            <a:rPr lang="hu-HU" sz="2200" dirty="0"/>
            <a:t> </a:t>
          </a:r>
          <a:r>
            <a:rPr lang="hu-HU" sz="2200" dirty="0" err="1"/>
            <a:t>strategy</a:t>
          </a:r>
          <a:endParaRPr lang="hu-HU" sz="2200" dirty="0"/>
        </a:p>
      </dgm:t>
    </dgm:pt>
    <dgm:pt modelId="{F7F1C1CB-2852-4706-A67C-42E0D938E3D9}" type="parTrans" cxnId="{DB2A5392-B4AB-4485-85AF-905A8B8ACB1D}">
      <dgm:prSet/>
      <dgm:spPr/>
      <dgm:t>
        <a:bodyPr/>
        <a:lstStyle/>
        <a:p>
          <a:endParaRPr lang="hu-HU"/>
        </a:p>
      </dgm:t>
    </dgm:pt>
    <dgm:pt modelId="{21784EF5-244D-46F8-A43F-D23848A11104}" type="sibTrans" cxnId="{DB2A5392-B4AB-4485-85AF-905A8B8ACB1D}">
      <dgm:prSet/>
      <dgm:spPr/>
      <dgm:t>
        <a:bodyPr/>
        <a:lstStyle/>
        <a:p>
          <a:endParaRPr lang="hu-HU"/>
        </a:p>
      </dgm:t>
    </dgm:pt>
    <dgm:pt modelId="{2D3976FD-8539-4DC5-9FB8-EB3051CEF26D}">
      <dgm:prSet phldrT="[Szöveg]" custT="1"/>
      <dgm:spPr/>
      <dgm:t>
        <a:bodyPr/>
        <a:lstStyle/>
        <a:p>
          <a:r>
            <a:rPr lang="hu-HU" sz="2200" dirty="0" err="1"/>
            <a:t>Application</a:t>
          </a:r>
          <a:r>
            <a:rPr lang="hu-HU" sz="2200" dirty="0"/>
            <a:t> in 2017 </a:t>
          </a:r>
          <a:r>
            <a:rPr lang="hu-HU" sz="2200" dirty="0" err="1"/>
            <a:t>for</a:t>
          </a:r>
          <a:r>
            <a:rPr lang="hu-HU" sz="2200" dirty="0"/>
            <a:t> VET charter</a:t>
          </a:r>
        </a:p>
      </dgm:t>
    </dgm:pt>
    <dgm:pt modelId="{DC8EFA2D-BE5F-4293-93F8-F3E4ECD6110D}" type="parTrans" cxnId="{2A20C58D-DC8D-4C1A-8AF8-09F40C6FBF38}">
      <dgm:prSet/>
      <dgm:spPr/>
      <dgm:t>
        <a:bodyPr/>
        <a:lstStyle/>
        <a:p>
          <a:endParaRPr lang="hu-HU"/>
        </a:p>
      </dgm:t>
    </dgm:pt>
    <dgm:pt modelId="{537632AA-4D47-4D03-8BD3-8D63CAACA799}" type="sibTrans" cxnId="{2A20C58D-DC8D-4C1A-8AF8-09F40C6FBF38}">
      <dgm:prSet/>
      <dgm:spPr/>
      <dgm:t>
        <a:bodyPr/>
        <a:lstStyle/>
        <a:p>
          <a:endParaRPr lang="hu-HU"/>
        </a:p>
      </dgm:t>
    </dgm:pt>
    <dgm:pt modelId="{5F54F28E-CF08-4453-BBA4-FF1ECFEDB9CF}">
      <dgm:prSet phldrT="[Szöveg]" custT="1"/>
      <dgm:spPr/>
      <dgm:t>
        <a:bodyPr/>
        <a:lstStyle/>
        <a:p>
          <a:r>
            <a:rPr lang="hu-HU" sz="2200" dirty="0" err="1"/>
            <a:t>Successfull</a:t>
          </a:r>
          <a:r>
            <a:rPr lang="hu-HU" sz="2200" dirty="0"/>
            <a:t> VET charter in 2018</a:t>
          </a:r>
        </a:p>
      </dgm:t>
    </dgm:pt>
    <dgm:pt modelId="{F91FAE4F-D527-408B-858B-4317CEB6BEF6}" type="parTrans" cxnId="{EB96A605-B041-491A-8209-DAD745193C91}">
      <dgm:prSet/>
      <dgm:spPr/>
      <dgm:t>
        <a:bodyPr/>
        <a:lstStyle/>
        <a:p>
          <a:endParaRPr lang="hu-HU"/>
        </a:p>
      </dgm:t>
    </dgm:pt>
    <dgm:pt modelId="{96BC2675-BF89-42CD-AC33-49F8EF75B7CB}" type="sibTrans" cxnId="{EB96A605-B041-491A-8209-DAD745193C91}">
      <dgm:prSet/>
      <dgm:spPr/>
      <dgm:t>
        <a:bodyPr/>
        <a:lstStyle/>
        <a:p>
          <a:endParaRPr lang="hu-HU"/>
        </a:p>
      </dgm:t>
    </dgm:pt>
    <dgm:pt modelId="{8957D30C-5C74-488A-B799-E002A96EB3EE}">
      <dgm:prSet phldrT="[Szöveg]" custT="1"/>
      <dgm:spPr/>
      <dgm:t>
        <a:bodyPr/>
        <a:lstStyle/>
        <a:p>
          <a:r>
            <a:rPr lang="hu-HU" sz="2200" dirty="0" err="1"/>
            <a:t>Renewing</a:t>
          </a:r>
          <a:r>
            <a:rPr lang="hu-HU" sz="2200" dirty="0"/>
            <a:t> </a:t>
          </a:r>
          <a:r>
            <a:rPr lang="hu-HU" sz="2200" dirty="0" err="1"/>
            <a:t>international</a:t>
          </a:r>
          <a:r>
            <a:rPr lang="hu-HU" sz="2200" dirty="0"/>
            <a:t> </a:t>
          </a:r>
          <a:r>
            <a:rPr lang="hu-HU" sz="2200" dirty="0" err="1"/>
            <a:t>strategy</a:t>
          </a:r>
          <a:endParaRPr lang="hu-HU" sz="2200" dirty="0"/>
        </a:p>
      </dgm:t>
    </dgm:pt>
    <dgm:pt modelId="{854FC0FD-796F-409E-B149-E454164568C2}" type="parTrans" cxnId="{E2003C1B-CF40-4BD1-9517-0A55EB0C4F1B}">
      <dgm:prSet/>
      <dgm:spPr/>
      <dgm:t>
        <a:bodyPr/>
        <a:lstStyle/>
        <a:p>
          <a:endParaRPr lang="hu-HU"/>
        </a:p>
      </dgm:t>
    </dgm:pt>
    <dgm:pt modelId="{4F34C57A-7D2B-4823-BAD0-FE7836650FFD}" type="sibTrans" cxnId="{E2003C1B-CF40-4BD1-9517-0A55EB0C4F1B}">
      <dgm:prSet/>
      <dgm:spPr/>
      <dgm:t>
        <a:bodyPr/>
        <a:lstStyle/>
        <a:p>
          <a:endParaRPr lang="hu-HU"/>
        </a:p>
      </dgm:t>
    </dgm:pt>
    <dgm:pt modelId="{217B1A5F-6718-4EE3-8D04-9FEA83287336}">
      <dgm:prSet phldrT="[Szöveg]" custT="1"/>
      <dgm:spPr/>
      <dgm:t>
        <a:bodyPr/>
        <a:lstStyle/>
        <a:p>
          <a:r>
            <a:rPr lang="hu-HU" sz="2200" dirty="0"/>
            <a:t>PDCA </a:t>
          </a:r>
          <a:r>
            <a:rPr lang="hu-HU" sz="2200" dirty="0" err="1"/>
            <a:t>cycle</a:t>
          </a:r>
          <a:r>
            <a:rPr lang="hu-HU" sz="2200" dirty="0"/>
            <a:t> *</a:t>
          </a:r>
        </a:p>
      </dgm:t>
    </dgm:pt>
    <dgm:pt modelId="{78F91A34-A865-440C-A3BC-4A573AC83E22}" type="parTrans" cxnId="{D294E09A-610B-4FF0-8E6F-419A65A20047}">
      <dgm:prSet/>
      <dgm:spPr/>
      <dgm:t>
        <a:bodyPr/>
        <a:lstStyle/>
        <a:p>
          <a:endParaRPr lang="hu-HU"/>
        </a:p>
      </dgm:t>
    </dgm:pt>
    <dgm:pt modelId="{68519CAC-11FB-4393-863D-6B5169FEBE38}" type="sibTrans" cxnId="{D294E09A-610B-4FF0-8E6F-419A65A20047}">
      <dgm:prSet/>
      <dgm:spPr/>
      <dgm:t>
        <a:bodyPr/>
        <a:lstStyle/>
        <a:p>
          <a:endParaRPr lang="hu-HU"/>
        </a:p>
      </dgm:t>
    </dgm:pt>
    <dgm:pt modelId="{24A1F9CC-F6BF-4183-992C-B3E4FD3B50A3}" type="pres">
      <dgm:prSet presAssocID="{4DF659C5-DBD6-49BE-861D-C61D10D239EE}" presName="Name0" presStyleCnt="0">
        <dgm:presLayoutVars>
          <dgm:dir/>
          <dgm:resizeHandles val="exact"/>
        </dgm:presLayoutVars>
      </dgm:prSet>
      <dgm:spPr/>
    </dgm:pt>
    <dgm:pt modelId="{45120B7D-FF77-4B3C-9462-85D8CB422DE5}" type="pres">
      <dgm:prSet presAssocID="{4DF659C5-DBD6-49BE-861D-C61D10D239EE}" presName="cycle" presStyleCnt="0"/>
      <dgm:spPr/>
    </dgm:pt>
    <dgm:pt modelId="{CE7E4ED0-CB26-44F0-94BC-5B147EA13662}" type="pres">
      <dgm:prSet presAssocID="{0186369F-A055-460A-8607-CB25BC11841C}" presName="nodeFirstNode" presStyleLbl="node1" presStyleIdx="0" presStyleCnt="6">
        <dgm:presLayoutVars>
          <dgm:bulletEnabled val="1"/>
        </dgm:presLayoutVars>
      </dgm:prSet>
      <dgm:spPr/>
    </dgm:pt>
    <dgm:pt modelId="{CFE6098B-6139-472C-986B-223260F1FD5C}" type="pres">
      <dgm:prSet presAssocID="{ED15F2F8-7BD0-46F6-BCE8-8173468FBCC2}" presName="sibTransFirstNode" presStyleLbl="bgShp" presStyleIdx="0" presStyleCnt="1"/>
      <dgm:spPr/>
    </dgm:pt>
    <dgm:pt modelId="{C8BABE77-0C4A-48B6-8BC6-9319F5736E63}" type="pres">
      <dgm:prSet presAssocID="{F80B6A97-5C0E-4048-887D-2B34BE3465B4}" presName="nodeFollowingNodes" presStyleLbl="node1" presStyleIdx="1" presStyleCnt="6">
        <dgm:presLayoutVars>
          <dgm:bulletEnabled val="1"/>
        </dgm:presLayoutVars>
      </dgm:prSet>
      <dgm:spPr/>
    </dgm:pt>
    <dgm:pt modelId="{C3EAB19D-9946-444B-9898-3A35BE6932F6}" type="pres">
      <dgm:prSet presAssocID="{2D3976FD-8539-4DC5-9FB8-EB3051CEF26D}" presName="nodeFollowingNodes" presStyleLbl="node1" presStyleIdx="2" presStyleCnt="6">
        <dgm:presLayoutVars>
          <dgm:bulletEnabled val="1"/>
        </dgm:presLayoutVars>
      </dgm:prSet>
      <dgm:spPr/>
    </dgm:pt>
    <dgm:pt modelId="{0FE4C321-6FA7-47A9-9D9C-CB9A22CC5F95}" type="pres">
      <dgm:prSet presAssocID="{5F54F28E-CF08-4453-BBA4-FF1ECFEDB9CF}" presName="nodeFollowingNodes" presStyleLbl="node1" presStyleIdx="3" presStyleCnt="6">
        <dgm:presLayoutVars>
          <dgm:bulletEnabled val="1"/>
        </dgm:presLayoutVars>
      </dgm:prSet>
      <dgm:spPr/>
    </dgm:pt>
    <dgm:pt modelId="{830DCB77-6F2F-4322-8E98-E2C21D018D76}" type="pres">
      <dgm:prSet presAssocID="{8957D30C-5C74-488A-B799-E002A96EB3EE}" presName="nodeFollowingNodes" presStyleLbl="node1" presStyleIdx="4" presStyleCnt="6">
        <dgm:presLayoutVars>
          <dgm:bulletEnabled val="1"/>
        </dgm:presLayoutVars>
      </dgm:prSet>
      <dgm:spPr/>
    </dgm:pt>
    <dgm:pt modelId="{17BD8491-CEF4-4BEE-B28C-2983B6289B34}" type="pres">
      <dgm:prSet presAssocID="{217B1A5F-6718-4EE3-8D04-9FEA83287336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EB96A605-B041-491A-8209-DAD745193C91}" srcId="{4DF659C5-DBD6-49BE-861D-C61D10D239EE}" destId="{5F54F28E-CF08-4453-BBA4-FF1ECFEDB9CF}" srcOrd="3" destOrd="0" parTransId="{F91FAE4F-D527-408B-858B-4317CEB6BEF6}" sibTransId="{96BC2675-BF89-42CD-AC33-49F8EF75B7CB}"/>
    <dgm:cxn modelId="{E2003C1B-CF40-4BD1-9517-0A55EB0C4F1B}" srcId="{4DF659C5-DBD6-49BE-861D-C61D10D239EE}" destId="{8957D30C-5C74-488A-B799-E002A96EB3EE}" srcOrd="4" destOrd="0" parTransId="{854FC0FD-796F-409E-B149-E454164568C2}" sibTransId="{4F34C57A-7D2B-4823-BAD0-FE7836650FFD}"/>
    <dgm:cxn modelId="{41AFC065-CD71-4470-AE33-C6B227381F42}" type="presOf" srcId="{F80B6A97-5C0E-4048-887D-2B34BE3465B4}" destId="{C8BABE77-0C4A-48B6-8BC6-9319F5736E63}" srcOrd="0" destOrd="0" presId="urn:microsoft.com/office/officeart/2005/8/layout/cycle3"/>
    <dgm:cxn modelId="{2A20C58D-DC8D-4C1A-8AF8-09F40C6FBF38}" srcId="{4DF659C5-DBD6-49BE-861D-C61D10D239EE}" destId="{2D3976FD-8539-4DC5-9FB8-EB3051CEF26D}" srcOrd="2" destOrd="0" parTransId="{DC8EFA2D-BE5F-4293-93F8-F3E4ECD6110D}" sibTransId="{537632AA-4D47-4D03-8BD3-8D63CAACA799}"/>
    <dgm:cxn modelId="{DB2A5392-B4AB-4485-85AF-905A8B8ACB1D}" srcId="{4DF659C5-DBD6-49BE-861D-C61D10D239EE}" destId="{F80B6A97-5C0E-4048-887D-2B34BE3465B4}" srcOrd="1" destOrd="0" parTransId="{F7F1C1CB-2852-4706-A67C-42E0D938E3D9}" sibTransId="{21784EF5-244D-46F8-A43F-D23848A11104}"/>
    <dgm:cxn modelId="{D294E09A-610B-4FF0-8E6F-419A65A20047}" srcId="{4DF659C5-DBD6-49BE-861D-C61D10D239EE}" destId="{217B1A5F-6718-4EE3-8D04-9FEA83287336}" srcOrd="5" destOrd="0" parTransId="{78F91A34-A865-440C-A3BC-4A573AC83E22}" sibTransId="{68519CAC-11FB-4393-863D-6B5169FEBE38}"/>
    <dgm:cxn modelId="{AF69D29C-6921-408A-8152-8803B1EDE976}" type="presOf" srcId="{217B1A5F-6718-4EE3-8D04-9FEA83287336}" destId="{17BD8491-CEF4-4BEE-B28C-2983B6289B34}" srcOrd="0" destOrd="0" presId="urn:microsoft.com/office/officeart/2005/8/layout/cycle3"/>
    <dgm:cxn modelId="{AFB9BE9F-0256-4154-BDBF-C7C9A36D855D}" type="presOf" srcId="{8957D30C-5C74-488A-B799-E002A96EB3EE}" destId="{830DCB77-6F2F-4322-8E98-E2C21D018D76}" srcOrd="0" destOrd="0" presId="urn:microsoft.com/office/officeart/2005/8/layout/cycle3"/>
    <dgm:cxn modelId="{9D722CAA-21E5-47D7-9324-FAE1AC266F4A}" type="presOf" srcId="{0186369F-A055-460A-8607-CB25BC11841C}" destId="{CE7E4ED0-CB26-44F0-94BC-5B147EA13662}" srcOrd="0" destOrd="0" presId="urn:microsoft.com/office/officeart/2005/8/layout/cycle3"/>
    <dgm:cxn modelId="{CFCC49B1-2E0F-4D53-9620-F636DEF481DA}" type="presOf" srcId="{ED15F2F8-7BD0-46F6-BCE8-8173468FBCC2}" destId="{CFE6098B-6139-472C-986B-223260F1FD5C}" srcOrd="0" destOrd="0" presId="urn:microsoft.com/office/officeart/2005/8/layout/cycle3"/>
    <dgm:cxn modelId="{38D1D3B2-74AC-4C70-B601-6C4A646DDDAC}" type="presOf" srcId="{2D3976FD-8539-4DC5-9FB8-EB3051CEF26D}" destId="{C3EAB19D-9946-444B-9898-3A35BE6932F6}" srcOrd="0" destOrd="0" presId="urn:microsoft.com/office/officeart/2005/8/layout/cycle3"/>
    <dgm:cxn modelId="{7FBD2FC2-0D2B-4319-90BF-8A5F203D806B}" type="presOf" srcId="{4DF659C5-DBD6-49BE-861D-C61D10D239EE}" destId="{24A1F9CC-F6BF-4183-992C-B3E4FD3B50A3}" srcOrd="0" destOrd="0" presId="urn:microsoft.com/office/officeart/2005/8/layout/cycle3"/>
    <dgm:cxn modelId="{1748AACC-808D-497B-AAE9-CC17126D9067}" type="presOf" srcId="{5F54F28E-CF08-4453-BBA4-FF1ECFEDB9CF}" destId="{0FE4C321-6FA7-47A9-9D9C-CB9A22CC5F95}" srcOrd="0" destOrd="0" presId="urn:microsoft.com/office/officeart/2005/8/layout/cycle3"/>
    <dgm:cxn modelId="{23C5D5CF-BF86-4279-BAD2-B9BDE96EA0B4}" srcId="{4DF659C5-DBD6-49BE-861D-C61D10D239EE}" destId="{0186369F-A055-460A-8607-CB25BC11841C}" srcOrd="0" destOrd="0" parTransId="{8A04E999-13F7-47A4-9830-48DBF38F9011}" sibTransId="{ED15F2F8-7BD0-46F6-BCE8-8173468FBCC2}"/>
    <dgm:cxn modelId="{2EF4F6D3-4E9C-4780-91AA-1C44E5A6AA3B}" type="presParOf" srcId="{24A1F9CC-F6BF-4183-992C-B3E4FD3B50A3}" destId="{45120B7D-FF77-4B3C-9462-85D8CB422DE5}" srcOrd="0" destOrd="0" presId="urn:microsoft.com/office/officeart/2005/8/layout/cycle3"/>
    <dgm:cxn modelId="{8447115D-D866-46D3-9A0E-7C6B69601AE3}" type="presParOf" srcId="{45120B7D-FF77-4B3C-9462-85D8CB422DE5}" destId="{CE7E4ED0-CB26-44F0-94BC-5B147EA13662}" srcOrd="0" destOrd="0" presId="urn:microsoft.com/office/officeart/2005/8/layout/cycle3"/>
    <dgm:cxn modelId="{8AD0796D-AF3A-44A0-8B42-EEF6FA4DFAAE}" type="presParOf" srcId="{45120B7D-FF77-4B3C-9462-85D8CB422DE5}" destId="{CFE6098B-6139-472C-986B-223260F1FD5C}" srcOrd="1" destOrd="0" presId="urn:microsoft.com/office/officeart/2005/8/layout/cycle3"/>
    <dgm:cxn modelId="{3FDB194A-0134-4F0D-BE77-211D6B9DDC6C}" type="presParOf" srcId="{45120B7D-FF77-4B3C-9462-85D8CB422DE5}" destId="{C8BABE77-0C4A-48B6-8BC6-9319F5736E63}" srcOrd="2" destOrd="0" presId="urn:microsoft.com/office/officeart/2005/8/layout/cycle3"/>
    <dgm:cxn modelId="{642E963B-E021-464B-8D72-4CC80F93CA95}" type="presParOf" srcId="{45120B7D-FF77-4B3C-9462-85D8CB422DE5}" destId="{C3EAB19D-9946-444B-9898-3A35BE6932F6}" srcOrd="3" destOrd="0" presId="urn:microsoft.com/office/officeart/2005/8/layout/cycle3"/>
    <dgm:cxn modelId="{FCEAE8FA-A97D-40C5-A9EA-AB9F88CBA167}" type="presParOf" srcId="{45120B7D-FF77-4B3C-9462-85D8CB422DE5}" destId="{0FE4C321-6FA7-47A9-9D9C-CB9A22CC5F95}" srcOrd="4" destOrd="0" presId="urn:microsoft.com/office/officeart/2005/8/layout/cycle3"/>
    <dgm:cxn modelId="{FDD0EBA4-87F4-4DC5-BBD8-ED213B856E6E}" type="presParOf" srcId="{45120B7D-FF77-4B3C-9462-85D8CB422DE5}" destId="{830DCB77-6F2F-4322-8E98-E2C21D018D76}" srcOrd="5" destOrd="0" presId="urn:microsoft.com/office/officeart/2005/8/layout/cycle3"/>
    <dgm:cxn modelId="{9C2C9302-3C1B-4D7D-B151-51336570AC12}" type="presParOf" srcId="{45120B7D-FF77-4B3C-9462-85D8CB422DE5}" destId="{17BD8491-CEF4-4BEE-B28C-2983B6289B3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CD279-CBE7-4240-92F3-5437CDB9915F}">
      <dsp:nvSpPr>
        <dsp:cNvPr id="0" name=""/>
        <dsp:cNvSpPr/>
      </dsp:nvSpPr>
      <dsp:spPr>
        <a:xfrm>
          <a:off x="4688" y="431918"/>
          <a:ext cx="2049735" cy="4131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spc="-10" dirty="0">
              <a:solidFill>
                <a:srgbClr val="FFFFFF"/>
              </a:solidFill>
              <a:latin typeface="+mn-lt"/>
              <a:cs typeface="Calibri"/>
            </a:rPr>
            <a:t>Erasmus	</a:t>
          </a:r>
          <a:r>
            <a:rPr lang="hu-HU" sz="2400" kern="1200" dirty="0">
              <a:solidFill>
                <a:srgbClr val="FFFFFF"/>
              </a:solidFill>
              <a:latin typeface="+mn-lt"/>
              <a:cs typeface="Calibri"/>
            </a:rPr>
            <a:t>+</a:t>
          </a:r>
          <a:r>
            <a:rPr lang="hu-HU" sz="2400" kern="1200" spc="-90" dirty="0">
              <a:solidFill>
                <a:srgbClr val="FFFFFF"/>
              </a:solidFill>
              <a:latin typeface="+mn-lt"/>
              <a:cs typeface="Calibri"/>
            </a:rPr>
            <a:t> VET </a:t>
          </a:r>
          <a:r>
            <a:rPr lang="hu-HU" sz="2400" kern="1200" dirty="0">
              <a:solidFill>
                <a:srgbClr val="FFFFFF"/>
              </a:solidFill>
              <a:latin typeface="+mn-lt"/>
              <a:cs typeface="Calibri"/>
            </a:rPr>
            <a:t>2014</a:t>
          </a:r>
          <a:endParaRPr lang="hu-HU" sz="2400" kern="1200" dirty="0">
            <a:latin typeface="+mn-lt"/>
            <a:cs typeface="Calibri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solidFill>
                <a:srgbClr val="FFFFFF"/>
              </a:solidFill>
              <a:latin typeface="+mn-lt"/>
              <a:cs typeface="Calibri"/>
            </a:rPr>
            <a:t>80</a:t>
          </a:r>
          <a:r>
            <a:rPr lang="hu-HU" sz="2400" kern="1200" spc="-95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kern="1200" spc="-5" dirty="0" err="1">
              <a:solidFill>
                <a:srgbClr val="FFFFFF"/>
              </a:solidFill>
              <a:latin typeface="+mn-lt"/>
              <a:cs typeface="Calibri"/>
            </a:rPr>
            <a:t>students</a:t>
          </a:r>
          <a:r>
            <a:rPr lang="hu-HU" sz="2400" kern="1200" spc="-5" dirty="0">
              <a:solidFill>
                <a:srgbClr val="FFFFFF"/>
              </a:solidFill>
              <a:latin typeface="+mn-lt"/>
              <a:cs typeface="Calibri"/>
            </a:rPr>
            <a:t>,</a:t>
          </a:r>
          <a:endParaRPr lang="hu-HU" sz="2400" kern="1200" dirty="0">
            <a:latin typeface="+mn-lt"/>
            <a:cs typeface="Calibri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solidFill>
                <a:srgbClr val="FFFFFF"/>
              </a:solidFill>
              <a:latin typeface="+mn-lt"/>
              <a:cs typeface="Calibri"/>
            </a:rPr>
            <a:t>81</a:t>
          </a:r>
          <a:r>
            <a:rPr lang="hu-HU" sz="2400" kern="1200" spc="-75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kern="1200" spc="-5" dirty="0" err="1">
              <a:solidFill>
                <a:srgbClr val="FFFFFF"/>
              </a:solidFill>
              <a:latin typeface="+mn-lt"/>
              <a:cs typeface="Calibri"/>
            </a:rPr>
            <a:t>colleagues</a:t>
          </a:r>
          <a:endParaRPr lang="hu-HU" sz="2400" kern="1200" dirty="0">
            <a:latin typeface="+mn-lt"/>
          </a:endParaRPr>
        </a:p>
      </dsp:txBody>
      <dsp:txXfrm>
        <a:off x="64723" y="491953"/>
        <a:ext cx="1929665" cy="4011427"/>
      </dsp:txXfrm>
    </dsp:sp>
    <dsp:sp modelId="{57FE083F-F092-4C3F-8EDF-6C5877E3D9C8}">
      <dsp:nvSpPr>
        <dsp:cNvPr id="0" name=""/>
        <dsp:cNvSpPr/>
      </dsp:nvSpPr>
      <dsp:spPr>
        <a:xfrm>
          <a:off x="2259396" y="2243499"/>
          <a:ext cx="434543" cy="508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300" kern="1200"/>
        </a:p>
      </dsp:txBody>
      <dsp:txXfrm>
        <a:off x="2259396" y="2345166"/>
        <a:ext cx="304180" cy="305000"/>
      </dsp:txXfrm>
    </dsp:sp>
    <dsp:sp modelId="{BC3DE77D-717A-465A-BB30-62EDE9F30377}">
      <dsp:nvSpPr>
        <dsp:cNvPr id="0" name=""/>
        <dsp:cNvSpPr/>
      </dsp:nvSpPr>
      <dsp:spPr>
        <a:xfrm>
          <a:off x="2874317" y="431918"/>
          <a:ext cx="2049735" cy="4131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spc="-10" dirty="0">
              <a:solidFill>
                <a:srgbClr val="FFFFFF"/>
              </a:solidFill>
              <a:latin typeface="+mn-lt"/>
              <a:cs typeface="Calibri"/>
            </a:rPr>
            <a:t>Erasmus	</a:t>
          </a:r>
          <a:r>
            <a:rPr lang="hu-HU" sz="2400" kern="1200" dirty="0">
              <a:solidFill>
                <a:srgbClr val="FFFFFF"/>
              </a:solidFill>
              <a:latin typeface="+mn-lt"/>
              <a:cs typeface="Calibri"/>
            </a:rPr>
            <a:t>+</a:t>
          </a:r>
          <a:r>
            <a:rPr lang="hu-HU" sz="2400" kern="1200" spc="-90" dirty="0">
              <a:solidFill>
                <a:srgbClr val="FFFFFF"/>
              </a:solidFill>
              <a:latin typeface="+mn-lt"/>
              <a:cs typeface="Calibri"/>
            </a:rPr>
            <a:t> VET </a:t>
          </a:r>
          <a:r>
            <a:rPr lang="hu-HU" sz="2400" kern="1200" dirty="0">
              <a:solidFill>
                <a:srgbClr val="FFFFFF"/>
              </a:solidFill>
              <a:latin typeface="+mn-lt"/>
              <a:cs typeface="Calibri"/>
            </a:rPr>
            <a:t>2015</a:t>
          </a:r>
          <a:endParaRPr lang="hu-HU" sz="2400" kern="1200" dirty="0">
            <a:latin typeface="+mn-lt"/>
            <a:cs typeface="Calibri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solidFill>
                <a:srgbClr val="FFFFFF"/>
              </a:solidFill>
              <a:latin typeface="+mn-lt"/>
              <a:cs typeface="Calibri"/>
            </a:rPr>
            <a:t>88</a:t>
          </a:r>
          <a:r>
            <a:rPr lang="hu-HU" sz="2400" kern="1200" spc="-8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kern="1200" spc="-5" dirty="0" err="1">
              <a:solidFill>
                <a:srgbClr val="FFFFFF"/>
              </a:solidFill>
              <a:latin typeface="+mn-lt"/>
              <a:cs typeface="Calibri"/>
            </a:rPr>
            <a:t>students</a:t>
          </a:r>
          <a:r>
            <a:rPr lang="hu-HU" sz="2400" kern="1200" spc="-5" dirty="0">
              <a:solidFill>
                <a:srgbClr val="FFFFFF"/>
              </a:solidFill>
              <a:latin typeface="+mn-lt"/>
              <a:cs typeface="Calibri"/>
            </a:rPr>
            <a:t>,</a:t>
          </a:r>
          <a:endParaRPr lang="hu-HU" sz="2400" kern="1200" dirty="0">
            <a:latin typeface="+mn-lt"/>
            <a:cs typeface="Calibri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spc="-5" dirty="0">
              <a:solidFill>
                <a:srgbClr val="FFFFFF"/>
              </a:solidFill>
              <a:latin typeface="+mn-lt"/>
              <a:cs typeface="Calibri"/>
            </a:rPr>
            <a:t>20</a:t>
          </a:r>
          <a:r>
            <a:rPr lang="hu-HU" sz="2400" kern="1200" spc="-5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kern="1200" spc="-10" dirty="0" err="1">
              <a:solidFill>
                <a:srgbClr val="FFFFFF"/>
              </a:solidFill>
              <a:latin typeface="+mn-lt"/>
              <a:cs typeface="Calibri"/>
            </a:rPr>
            <a:t>colleagues</a:t>
          </a:r>
          <a:endParaRPr lang="hu-HU" sz="2400" kern="1200" dirty="0">
            <a:latin typeface="+mn-lt"/>
          </a:endParaRPr>
        </a:p>
      </dsp:txBody>
      <dsp:txXfrm>
        <a:off x="2934352" y="491953"/>
        <a:ext cx="1929665" cy="4011427"/>
      </dsp:txXfrm>
    </dsp:sp>
    <dsp:sp modelId="{EEE81DB1-53CC-450D-B1F0-F577823D16EA}">
      <dsp:nvSpPr>
        <dsp:cNvPr id="0" name=""/>
        <dsp:cNvSpPr/>
      </dsp:nvSpPr>
      <dsp:spPr>
        <a:xfrm rot="35698">
          <a:off x="5121777" y="2258372"/>
          <a:ext cx="419222" cy="508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300" kern="1200"/>
        </a:p>
      </dsp:txBody>
      <dsp:txXfrm>
        <a:off x="5121780" y="2359386"/>
        <a:ext cx="293455" cy="305000"/>
      </dsp:txXfrm>
    </dsp:sp>
    <dsp:sp modelId="{03413E78-3A91-4E3A-8392-78ADBA7EBC87}">
      <dsp:nvSpPr>
        <dsp:cNvPr id="0" name=""/>
        <dsp:cNvSpPr/>
      </dsp:nvSpPr>
      <dsp:spPr>
        <a:xfrm>
          <a:off x="5714996" y="461416"/>
          <a:ext cx="2049735" cy="4131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spc="-10" dirty="0">
              <a:solidFill>
                <a:srgbClr val="FFFFFF"/>
              </a:solidFill>
              <a:latin typeface="+mn-lt"/>
              <a:cs typeface="Calibri"/>
            </a:rPr>
            <a:t>Erasmus	</a:t>
          </a:r>
          <a:r>
            <a:rPr lang="hu-HU" sz="2400" kern="1200" dirty="0">
              <a:solidFill>
                <a:srgbClr val="FFFFFF"/>
              </a:solidFill>
              <a:latin typeface="+mn-lt"/>
              <a:cs typeface="Calibri"/>
            </a:rPr>
            <a:t>+ VET</a:t>
          </a:r>
          <a:r>
            <a:rPr lang="hu-HU" sz="2400" kern="1200" spc="-9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kern="1200" dirty="0">
              <a:solidFill>
                <a:srgbClr val="FFFFFF"/>
              </a:solidFill>
              <a:latin typeface="+mn-lt"/>
              <a:cs typeface="Calibri"/>
            </a:rPr>
            <a:t>2016</a:t>
          </a:r>
          <a:endParaRPr lang="hu-HU" sz="2400" kern="1200" dirty="0">
            <a:latin typeface="+mn-lt"/>
            <a:cs typeface="Calibri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spc="-5" dirty="0">
              <a:solidFill>
                <a:srgbClr val="FFFFFF"/>
              </a:solidFill>
              <a:latin typeface="+mn-lt"/>
              <a:cs typeface="Calibri"/>
            </a:rPr>
            <a:t>66</a:t>
          </a:r>
          <a:r>
            <a:rPr lang="hu-HU" sz="2400" kern="1200" spc="-9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kern="1200" spc="-5" dirty="0" err="1">
              <a:solidFill>
                <a:srgbClr val="FFFFFF"/>
              </a:solidFill>
              <a:latin typeface="+mn-lt"/>
              <a:cs typeface="Calibri"/>
            </a:rPr>
            <a:t>students</a:t>
          </a:r>
          <a:r>
            <a:rPr lang="hu-HU" sz="2400" kern="1200" spc="-5" dirty="0">
              <a:solidFill>
                <a:srgbClr val="FFFFFF"/>
              </a:solidFill>
              <a:latin typeface="+mn-lt"/>
              <a:cs typeface="Calibri"/>
            </a:rPr>
            <a:t>,</a:t>
          </a:r>
          <a:endParaRPr lang="hu-HU" sz="2400" kern="1200" dirty="0">
            <a:latin typeface="+mn-lt"/>
            <a:cs typeface="Calibri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spc="-5" dirty="0">
              <a:solidFill>
                <a:srgbClr val="FFFFFF"/>
              </a:solidFill>
              <a:latin typeface="+mn-lt"/>
              <a:cs typeface="Calibri"/>
            </a:rPr>
            <a:t>12+10</a:t>
          </a:r>
          <a:r>
            <a:rPr lang="hu-HU" sz="2400" kern="1200" spc="-5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kern="1200" spc="-10" dirty="0" err="1">
              <a:solidFill>
                <a:srgbClr val="FFFFFF"/>
              </a:solidFill>
              <a:latin typeface="+mn-lt"/>
              <a:cs typeface="Calibri"/>
            </a:rPr>
            <a:t>colleauges</a:t>
          </a:r>
          <a:endParaRPr lang="hu-HU" sz="2400" kern="1200" dirty="0">
            <a:latin typeface="+mn-lt"/>
          </a:endParaRPr>
        </a:p>
      </dsp:txBody>
      <dsp:txXfrm>
        <a:off x="5775031" y="521451"/>
        <a:ext cx="1929665" cy="4011427"/>
      </dsp:txXfrm>
    </dsp:sp>
    <dsp:sp modelId="{EC747736-5022-4EA8-9646-DEC4C26BF5CD}">
      <dsp:nvSpPr>
        <dsp:cNvPr id="0" name=""/>
        <dsp:cNvSpPr/>
      </dsp:nvSpPr>
      <dsp:spPr>
        <a:xfrm rot="21565015">
          <a:off x="7976931" y="2258119"/>
          <a:ext cx="449910" cy="508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300" kern="1200"/>
        </a:p>
      </dsp:txBody>
      <dsp:txXfrm>
        <a:off x="7976934" y="2360473"/>
        <a:ext cx="314937" cy="305000"/>
      </dsp:txXfrm>
    </dsp:sp>
    <dsp:sp modelId="{12A1E0F0-A024-4383-BC78-CFFD90C52664}">
      <dsp:nvSpPr>
        <dsp:cNvPr id="0" name=""/>
        <dsp:cNvSpPr/>
      </dsp:nvSpPr>
      <dsp:spPr>
        <a:xfrm>
          <a:off x="8613576" y="431918"/>
          <a:ext cx="2049735" cy="4131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spc="-10" dirty="0">
              <a:solidFill>
                <a:srgbClr val="FFFFFF"/>
              </a:solidFill>
              <a:latin typeface="+mn-lt"/>
              <a:cs typeface="Calibri"/>
            </a:rPr>
            <a:t>Erasmus	</a:t>
          </a:r>
          <a:r>
            <a:rPr lang="hu-HU" sz="2400" kern="1200" dirty="0">
              <a:solidFill>
                <a:srgbClr val="FFFFFF"/>
              </a:solidFill>
              <a:latin typeface="+mn-lt"/>
              <a:cs typeface="Calibri"/>
            </a:rPr>
            <a:t>+</a:t>
          </a:r>
          <a:r>
            <a:rPr lang="hu-HU" sz="2400" kern="1200" spc="-90" dirty="0">
              <a:solidFill>
                <a:srgbClr val="FFFFFF"/>
              </a:solidFill>
              <a:latin typeface="+mn-lt"/>
              <a:cs typeface="Calibri"/>
            </a:rPr>
            <a:t> VET </a:t>
          </a:r>
          <a:r>
            <a:rPr lang="hu-HU" sz="2400" kern="1200" dirty="0">
              <a:solidFill>
                <a:srgbClr val="FFFFFF"/>
              </a:solidFill>
              <a:latin typeface="+mn-lt"/>
              <a:cs typeface="Calibri"/>
            </a:rPr>
            <a:t>2017</a:t>
          </a:r>
          <a:endParaRPr lang="hu-HU" sz="2400" kern="1200" dirty="0">
            <a:latin typeface="+mn-lt"/>
            <a:cs typeface="Calibri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spc="-5" dirty="0">
              <a:solidFill>
                <a:srgbClr val="FFFFFF"/>
              </a:solidFill>
              <a:latin typeface="+mn-lt"/>
              <a:cs typeface="Calibri"/>
            </a:rPr>
            <a:t>101</a:t>
          </a:r>
          <a:r>
            <a:rPr lang="hu-HU" sz="2400" kern="1200" spc="-9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kern="1200" spc="-5" dirty="0" err="1">
              <a:solidFill>
                <a:srgbClr val="FFFFFF"/>
              </a:solidFill>
              <a:latin typeface="+mn-lt"/>
              <a:cs typeface="Calibri"/>
            </a:rPr>
            <a:t>students</a:t>
          </a:r>
          <a:r>
            <a:rPr lang="hu-HU" sz="2400" kern="1200" spc="-5" dirty="0">
              <a:solidFill>
                <a:srgbClr val="FFFFFF"/>
              </a:solidFill>
              <a:latin typeface="+mn-lt"/>
              <a:cs typeface="Calibri"/>
            </a:rPr>
            <a:t>,</a:t>
          </a:r>
          <a:endParaRPr lang="hu-HU" sz="2400" kern="1200" dirty="0">
            <a:latin typeface="+mn-lt"/>
            <a:cs typeface="Calibri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spc="-5" dirty="0">
              <a:solidFill>
                <a:srgbClr val="FFFFFF"/>
              </a:solidFill>
              <a:latin typeface="+mn-lt"/>
              <a:cs typeface="Calibri"/>
            </a:rPr>
            <a:t>9+12</a:t>
          </a:r>
          <a:r>
            <a:rPr lang="hu-HU" sz="2400" kern="1200" spc="-5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kern="1200" spc="-10" dirty="0" err="1">
              <a:solidFill>
                <a:srgbClr val="FFFFFF"/>
              </a:solidFill>
              <a:latin typeface="+mn-lt"/>
              <a:cs typeface="Calibri"/>
            </a:rPr>
            <a:t>colleauges</a:t>
          </a:r>
          <a:endParaRPr lang="hu-HU" sz="2400" kern="1200" spc="-10" dirty="0">
            <a:solidFill>
              <a:srgbClr val="FFFFFF"/>
            </a:solidFill>
            <a:latin typeface="+mn-lt"/>
            <a:cs typeface="Calibri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400" kern="1200" spc="-10" dirty="0">
            <a:solidFill>
              <a:srgbClr val="FFFFFF"/>
            </a:solidFill>
            <a:latin typeface="+mn-lt"/>
            <a:cs typeface="Calibri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spc="-10" dirty="0">
              <a:solidFill>
                <a:srgbClr val="FFFFFF"/>
              </a:solidFill>
              <a:latin typeface="+mn-lt"/>
              <a:cs typeface="Calibri"/>
            </a:rPr>
            <a:t>Erasmus + </a:t>
          </a:r>
          <a:r>
            <a:rPr lang="hu-HU" sz="2400" b="1" kern="1200" spc="-10" dirty="0" err="1">
              <a:solidFill>
                <a:srgbClr val="FFFFFF"/>
              </a:solidFill>
              <a:latin typeface="+mn-lt"/>
              <a:cs typeface="Calibri"/>
            </a:rPr>
            <a:t>Teacher</a:t>
          </a:r>
          <a:r>
            <a:rPr lang="hu-HU" sz="2400" b="1" kern="1200" spc="-10" dirty="0">
              <a:solidFill>
                <a:srgbClr val="FFFFFF"/>
              </a:solidFill>
              <a:latin typeface="+mn-lt"/>
              <a:cs typeface="Calibri"/>
            </a:rPr>
            <a:t> </a:t>
          </a:r>
          <a:r>
            <a:rPr lang="hu-HU" sz="2400" b="1" kern="1200" spc="-10" dirty="0" err="1">
              <a:solidFill>
                <a:srgbClr val="FFFFFF"/>
              </a:solidFill>
              <a:latin typeface="+mn-lt"/>
              <a:cs typeface="Calibri"/>
            </a:rPr>
            <a:t>Training</a:t>
          </a:r>
          <a:endParaRPr lang="hu-HU" sz="2400" b="1" kern="1200" spc="-10" dirty="0">
            <a:solidFill>
              <a:srgbClr val="FFFFFF"/>
            </a:solidFill>
            <a:latin typeface="+mn-lt"/>
            <a:cs typeface="Calibri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spc="-10" dirty="0">
              <a:solidFill>
                <a:srgbClr val="FFFFFF"/>
              </a:solidFill>
              <a:latin typeface="+mn-lt"/>
              <a:cs typeface="Calibri"/>
            </a:rPr>
            <a:t>11 </a:t>
          </a:r>
          <a:r>
            <a:rPr lang="hu-HU" sz="2400" kern="1200" spc="-10" dirty="0" err="1">
              <a:solidFill>
                <a:srgbClr val="FFFFFF"/>
              </a:solidFill>
              <a:latin typeface="+mn-lt"/>
              <a:cs typeface="Calibri"/>
            </a:rPr>
            <a:t>colleagues</a:t>
          </a:r>
          <a:endParaRPr lang="hu-HU" sz="2400" kern="1200" dirty="0">
            <a:latin typeface="+mn-lt"/>
          </a:endParaRPr>
        </a:p>
      </dsp:txBody>
      <dsp:txXfrm>
        <a:off x="8673611" y="491953"/>
        <a:ext cx="1929665" cy="4011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FA5D3-A13A-453F-B941-41AA12468A4D}">
      <dsp:nvSpPr>
        <dsp:cNvPr id="0" name=""/>
        <dsp:cNvSpPr/>
      </dsp:nvSpPr>
      <dsp:spPr>
        <a:xfrm>
          <a:off x="5593244" y="12339"/>
          <a:ext cx="1659880" cy="1153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 err="1"/>
            <a:t>Experience</a:t>
          </a:r>
          <a:endParaRPr lang="hu-HU" sz="2400" kern="1200" dirty="0"/>
        </a:p>
      </dsp:txBody>
      <dsp:txXfrm>
        <a:off x="5593244" y="12339"/>
        <a:ext cx="1659880" cy="1153095"/>
      </dsp:txXfrm>
    </dsp:sp>
    <dsp:sp modelId="{5C3074D3-0466-49BF-A624-26687FAD3214}">
      <dsp:nvSpPr>
        <dsp:cNvPr id="0" name=""/>
        <dsp:cNvSpPr/>
      </dsp:nvSpPr>
      <dsp:spPr>
        <a:xfrm>
          <a:off x="2316232" y="234"/>
          <a:ext cx="5638331" cy="5638331"/>
        </a:xfrm>
        <a:prstGeom prst="circularArrow">
          <a:avLst>
            <a:gd name="adj1" fmla="val 3988"/>
            <a:gd name="adj2" fmla="val 250158"/>
            <a:gd name="adj3" fmla="val 20573719"/>
            <a:gd name="adj4" fmla="val 19202756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69CD7-6048-4E78-9C60-676B85B25AAE}">
      <dsp:nvSpPr>
        <dsp:cNvPr id="0" name=""/>
        <dsp:cNvSpPr/>
      </dsp:nvSpPr>
      <dsp:spPr>
        <a:xfrm>
          <a:off x="6797219" y="2242852"/>
          <a:ext cx="1827506" cy="1153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 err="1"/>
            <a:t>Connections</a:t>
          </a:r>
          <a:endParaRPr lang="hu-HU" sz="2400" kern="1200" dirty="0"/>
        </a:p>
      </dsp:txBody>
      <dsp:txXfrm>
        <a:off x="6797219" y="2242852"/>
        <a:ext cx="1827506" cy="1153095"/>
      </dsp:txXfrm>
    </dsp:sp>
    <dsp:sp modelId="{4C30644B-7FCB-4365-BBB5-08D568BB48DB}">
      <dsp:nvSpPr>
        <dsp:cNvPr id="0" name=""/>
        <dsp:cNvSpPr/>
      </dsp:nvSpPr>
      <dsp:spPr>
        <a:xfrm>
          <a:off x="2316232" y="234"/>
          <a:ext cx="5638331" cy="5638331"/>
        </a:xfrm>
        <a:prstGeom prst="circularArrow">
          <a:avLst>
            <a:gd name="adj1" fmla="val 3988"/>
            <a:gd name="adj2" fmla="val 250158"/>
            <a:gd name="adj3" fmla="val 2147086"/>
            <a:gd name="adj4" fmla="val 776123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8F636-63EE-4DDB-81CF-9D292594874D}">
      <dsp:nvSpPr>
        <dsp:cNvPr id="0" name=""/>
        <dsp:cNvSpPr/>
      </dsp:nvSpPr>
      <dsp:spPr>
        <a:xfrm>
          <a:off x="5424644" y="4473365"/>
          <a:ext cx="1997080" cy="1153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 err="1"/>
            <a:t>Knowledge</a:t>
          </a:r>
          <a:endParaRPr lang="hu-HU" sz="2400" kern="1200" dirty="0"/>
        </a:p>
      </dsp:txBody>
      <dsp:txXfrm>
        <a:off x="5424644" y="4473365"/>
        <a:ext cx="1997080" cy="1153095"/>
      </dsp:txXfrm>
    </dsp:sp>
    <dsp:sp modelId="{A63EB518-BCF4-439E-8DAB-9574CFBE042E}">
      <dsp:nvSpPr>
        <dsp:cNvPr id="0" name=""/>
        <dsp:cNvSpPr/>
      </dsp:nvSpPr>
      <dsp:spPr>
        <a:xfrm>
          <a:off x="2316232" y="234"/>
          <a:ext cx="5638331" cy="5638331"/>
        </a:xfrm>
        <a:prstGeom prst="circularArrow">
          <a:avLst>
            <a:gd name="adj1" fmla="val 3988"/>
            <a:gd name="adj2" fmla="val 250158"/>
            <a:gd name="adj3" fmla="val 6111668"/>
            <a:gd name="adj4" fmla="val 5013112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D2393-5760-47AE-B967-59C9E2D62250}">
      <dsp:nvSpPr>
        <dsp:cNvPr id="0" name=""/>
        <dsp:cNvSpPr/>
      </dsp:nvSpPr>
      <dsp:spPr>
        <a:xfrm>
          <a:off x="3271063" y="4473365"/>
          <a:ext cx="1153095" cy="1153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 err="1"/>
            <a:t>Sharing</a:t>
          </a:r>
          <a:endParaRPr lang="hu-HU" sz="2400" kern="1200" dirty="0"/>
        </a:p>
      </dsp:txBody>
      <dsp:txXfrm>
        <a:off x="3271063" y="4473365"/>
        <a:ext cx="1153095" cy="1153095"/>
      </dsp:txXfrm>
    </dsp:sp>
    <dsp:sp modelId="{2A0D2470-9BF2-40C2-910A-D374FD9CBCF2}">
      <dsp:nvSpPr>
        <dsp:cNvPr id="0" name=""/>
        <dsp:cNvSpPr/>
      </dsp:nvSpPr>
      <dsp:spPr>
        <a:xfrm>
          <a:off x="2316232" y="234"/>
          <a:ext cx="5638331" cy="5638331"/>
        </a:xfrm>
        <a:prstGeom prst="circularArrow">
          <a:avLst>
            <a:gd name="adj1" fmla="val 3988"/>
            <a:gd name="adj2" fmla="val 250158"/>
            <a:gd name="adj3" fmla="val 9773719"/>
            <a:gd name="adj4" fmla="val 8182406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9378E-8BA1-4469-AB26-998682A2D2DD}">
      <dsp:nvSpPr>
        <dsp:cNvPr id="0" name=""/>
        <dsp:cNvSpPr/>
      </dsp:nvSpPr>
      <dsp:spPr>
        <a:xfrm>
          <a:off x="1554324" y="2242852"/>
          <a:ext cx="2010998" cy="1153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 err="1"/>
            <a:t>Utilisation</a:t>
          </a:r>
          <a:endParaRPr lang="hu-HU" sz="2400" kern="1200" dirty="0"/>
        </a:p>
      </dsp:txBody>
      <dsp:txXfrm>
        <a:off x="1554324" y="2242852"/>
        <a:ext cx="2010998" cy="1153095"/>
      </dsp:txXfrm>
    </dsp:sp>
    <dsp:sp modelId="{D99EC315-41F6-48E3-8301-8F998BFE4FA3}">
      <dsp:nvSpPr>
        <dsp:cNvPr id="0" name=""/>
        <dsp:cNvSpPr/>
      </dsp:nvSpPr>
      <dsp:spPr>
        <a:xfrm>
          <a:off x="2316232" y="234"/>
          <a:ext cx="5638331" cy="5638331"/>
        </a:xfrm>
        <a:prstGeom prst="circularArrow">
          <a:avLst>
            <a:gd name="adj1" fmla="val 3988"/>
            <a:gd name="adj2" fmla="val 250158"/>
            <a:gd name="adj3" fmla="val 12947086"/>
            <a:gd name="adj4" fmla="val 11576123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7436A-53EC-4F4F-8498-3BB36E30B383}">
      <dsp:nvSpPr>
        <dsp:cNvPr id="0" name=""/>
        <dsp:cNvSpPr/>
      </dsp:nvSpPr>
      <dsp:spPr>
        <a:xfrm>
          <a:off x="2925924" y="12339"/>
          <a:ext cx="1843373" cy="1153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 err="1"/>
            <a:t>Possibility</a:t>
          </a:r>
          <a:endParaRPr lang="hu-HU" sz="2400" kern="1200" dirty="0"/>
        </a:p>
      </dsp:txBody>
      <dsp:txXfrm>
        <a:off x="2925924" y="12339"/>
        <a:ext cx="1843373" cy="1153095"/>
      </dsp:txXfrm>
    </dsp:sp>
    <dsp:sp modelId="{19A72878-4E17-462A-8606-C8FA8DB5702A}">
      <dsp:nvSpPr>
        <dsp:cNvPr id="0" name=""/>
        <dsp:cNvSpPr/>
      </dsp:nvSpPr>
      <dsp:spPr>
        <a:xfrm>
          <a:off x="2316232" y="234"/>
          <a:ext cx="5638331" cy="5638331"/>
        </a:xfrm>
        <a:prstGeom prst="circularArrow">
          <a:avLst>
            <a:gd name="adj1" fmla="val 3988"/>
            <a:gd name="adj2" fmla="val 250158"/>
            <a:gd name="adj3" fmla="val 16564218"/>
            <a:gd name="adj4" fmla="val 15709687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098B-6139-472C-986B-223260F1FD5C}">
      <dsp:nvSpPr>
        <dsp:cNvPr id="0" name=""/>
        <dsp:cNvSpPr/>
      </dsp:nvSpPr>
      <dsp:spPr>
        <a:xfrm>
          <a:off x="2642115" y="-4609"/>
          <a:ext cx="5536168" cy="5536168"/>
        </a:xfrm>
        <a:prstGeom prst="circularArrow">
          <a:avLst>
            <a:gd name="adj1" fmla="val 5274"/>
            <a:gd name="adj2" fmla="val 312630"/>
            <a:gd name="adj3" fmla="val 14203203"/>
            <a:gd name="adj4" fmla="val 1714162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E4ED0-CB26-44F0-94BC-5B147EA13662}">
      <dsp:nvSpPr>
        <dsp:cNvPr id="0" name=""/>
        <dsp:cNvSpPr/>
      </dsp:nvSpPr>
      <dsp:spPr>
        <a:xfrm>
          <a:off x="4342953" y="1766"/>
          <a:ext cx="2134492" cy="1067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 err="1"/>
            <a:t>Mobilities</a:t>
          </a:r>
          <a:r>
            <a:rPr lang="hu-HU" sz="2200" kern="1200" dirty="0"/>
            <a:t> </a:t>
          </a:r>
          <a:r>
            <a:rPr lang="hu-HU" sz="2200" kern="1200" dirty="0" err="1"/>
            <a:t>since</a:t>
          </a:r>
          <a:r>
            <a:rPr lang="hu-HU" sz="2200" kern="1200" dirty="0"/>
            <a:t> 2014</a:t>
          </a:r>
        </a:p>
      </dsp:txBody>
      <dsp:txXfrm>
        <a:off x="4395052" y="53865"/>
        <a:ext cx="2030294" cy="963048"/>
      </dsp:txXfrm>
    </dsp:sp>
    <dsp:sp modelId="{C8BABE77-0C4A-48B6-8BC6-9319F5736E63}">
      <dsp:nvSpPr>
        <dsp:cNvPr id="0" name=""/>
        <dsp:cNvSpPr/>
      </dsp:nvSpPr>
      <dsp:spPr>
        <a:xfrm>
          <a:off x="6287968" y="1124721"/>
          <a:ext cx="2134492" cy="1067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 err="1"/>
            <a:t>Creation</a:t>
          </a:r>
          <a:r>
            <a:rPr lang="hu-HU" sz="2200" kern="1200" dirty="0"/>
            <a:t> </a:t>
          </a:r>
          <a:r>
            <a:rPr lang="hu-HU" sz="2200" kern="1200" dirty="0" err="1"/>
            <a:t>international</a:t>
          </a:r>
          <a:r>
            <a:rPr lang="hu-HU" sz="2200" kern="1200" dirty="0"/>
            <a:t> </a:t>
          </a:r>
          <a:r>
            <a:rPr lang="hu-HU" sz="2200" kern="1200" dirty="0" err="1"/>
            <a:t>strategy</a:t>
          </a:r>
          <a:endParaRPr lang="hu-HU" sz="2200" kern="1200" dirty="0"/>
        </a:p>
      </dsp:txBody>
      <dsp:txXfrm>
        <a:off x="6340067" y="1176820"/>
        <a:ext cx="2030294" cy="963048"/>
      </dsp:txXfrm>
    </dsp:sp>
    <dsp:sp modelId="{C3EAB19D-9946-444B-9898-3A35BE6932F6}">
      <dsp:nvSpPr>
        <dsp:cNvPr id="0" name=""/>
        <dsp:cNvSpPr/>
      </dsp:nvSpPr>
      <dsp:spPr>
        <a:xfrm>
          <a:off x="6287968" y="3370631"/>
          <a:ext cx="2134492" cy="1067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 err="1"/>
            <a:t>Application</a:t>
          </a:r>
          <a:r>
            <a:rPr lang="hu-HU" sz="2200" kern="1200" dirty="0"/>
            <a:t> in 2017 </a:t>
          </a:r>
          <a:r>
            <a:rPr lang="hu-HU" sz="2200" kern="1200" dirty="0" err="1"/>
            <a:t>for</a:t>
          </a:r>
          <a:r>
            <a:rPr lang="hu-HU" sz="2200" kern="1200" dirty="0"/>
            <a:t> VET charter</a:t>
          </a:r>
        </a:p>
      </dsp:txBody>
      <dsp:txXfrm>
        <a:off x="6340067" y="3422730"/>
        <a:ext cx="2030294" cy="963048"/>
      </dsp:txXfrm>
    </dsp:sp>
    <dsp:sp modelId="{0FE4C321-6FA7-47A9-9D9C-CB9A22CC5F95}">
      <dsp:nvSpPr>
        <dsp:cNvPr id="0" name=""/>
        <dsp:cNvSpPr/>
      </dsp:nvSpPr>
      <dsp:spPr>
        <a:xfrm>
          <a:off x="4342953" y="4493586"/>
          <a:ext cx="2134492" cy="1067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 err="1"/>
            <a:t>Successfull</a:t>
          </a:r>
          <a:r>
            <a:rPr lang="hu-HU" sz="2200" kern="1200" dirty="0"/>
            <a:t> VET charter in 2018</a:t>
          </a:r>
        </a:p>
      </dsp:txBody>
      <dsp:txXfrm>
        <a:off x="4395052" y="4545685"/>
        <a:ext cx="2030294" cy="963048"/>
      </dsp:txXfrm>
    </dsp:sp>
    <dsp:sp modelId="{830DCB77-6F2F-4322-8E98-E2C21D018D76}">
      <dsp:nvSpPr>
        <dsp:cNvPr id="0" name=""/>
        <dsp:cNvSpPr/>
      </dsp:nvSpPr>
      <dsp:spPr>
        <a:xfrm>
          <a:off x="2397938" y="3370631"/>
          <a:ext cx="2134492" cy="1067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 err="1"/>
            <a:t>Renewing</a:t>
          </a:r>
          <a:r>
            <a:rPr lang="hu-HU" sz="2200" kern="1200" dirty="0"/>
            <a:t> </a:t>
          </a:r>
          <a:r>
            <a:rPr lang="hu-HU" sz="2200" kern="1200" dirty="0" err="1"/>
            <a:t>international</a:t>
          </a:r>
          <a:r>
            <a:rPr lang="hu-HU" sz="2200" kern="1200" dirty="0"/>
            <a:t> </a:t>
          </a:r>
          <a:r>
            <a:rPr lang="hu-HU" sz="2200" kern="1200" dirty="0" err="1"/>
            <a:t>strategy</a:t>
          </a:r>
          <a:endParaRPr lang="hu-HU" sz="2200" kern="1200" dirty="0"/>
        </a:p>
      </dsp:txBody>
      <dsp:txXfrm>
        <a:off x="2450037" y="3422730"/>
        <a:ext cx="2030294" cy="963048"/>
      </dsp:txXfrm>
    </dsp:sp>
    <dsp:sp modelId="{17BD8491-CEF4-4BEE-B28C-2983B6289B34}">
      <dsp:nvSpPr>
        <dsp:cNvPr id="0" name=""/>
        <dsp:cNvSpPr/>
      </dsp:nvSpPr>
      <dsp:spPr>
        <a:xfrm>
          <a:off x="2397938" y="1124721"/>
          <a:ext cx="2134492" cy="1067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PDCA </a:t>
          </a:r>
          <a:r>
            <a:rPr lang="hu-HU" sz="2200" kern="1200" dirty="0" err="1"/>
            <a:t>cycle</a:t>
          </a:r>
          <a:r>
            <a:rPr lang="hu-HU" sz="2200" kern="1200" dirty="0"/>
            <a:t> *</a:t>
          </a:r>
        </a:p>
      </dsp:txBody>
      <dsp:txXfrm>
        <a:off x="2450037" y="1176820"/>
        <a:ext cx="2030294" cy="963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D19A8-4CFE-4C79-8C57-7E0087B4A916}" type="datetimeFigureOut">
              <a:rPr lang="hu-HU" smtClean="0"/>
              <a:pPr/>
              <a:t>2018. 05. 08.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DCD32-64C9-4688-BF39-360E14BE7824}" type="slidenum">
              <a:rPr lang="hu-HU" smtClean="0"/>
              <a:pPr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41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DCD32-64C9-4688-BF39-360E14BE7824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92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hu-HU" smtClean="0"/>
              <a:pPr/>
              <a:t>‹Nº›</a:t>
            </a:fld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269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66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98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746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hu-HU" smtClean="0"/>
              <a:pPr/>
              <a:t>‹Nº›</a:t>
            </a:fld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53976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2818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02263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0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74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6F15528-21DE-4FAA-801E-634DDDAF4B2B}" type="slidenum">
              <a:rPr lang="hu-HU" smtClean="0"/>
              <a:pPr/>
              <a:t>‹Nº›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94454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6F15528-21DE-4FAA-801E-634DDDAF4B2B}" type="slidenum">
              <a:rPr lang="hu-HU" smtClean="0"/>
              <a:pPr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7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hu-HU" smtClean="0"/>
              <a:pPr/>
              <a:t>‹Nº›</a:t>
            </a:fld>
            <a:endParaRPr lang="hu-H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39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oth.judit@kaszk.hu" TargetMode="External"/><Relationship Id="rId2" Type="http://schemas.openxmlformats.org/officeDocument/2006/relationships/hyperlink" Target="mailto:judit.toth3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8000" dirty="0"/>
              <a:t>FM </a:t>
            </a:r>
            <a:r>
              <a:rPr lang="hu-HU" sz="8000" dirty="0" err="1"/>
              <a:t>KASZk</a:t>
            </a:r>
            <a:br>
              <a:rPr lang="hu-HU" sz="8000" dirty="0"/>
            </a:br>
            <a:r>
              <a:rPr lang="hu-HU" sz="6000" dirty="0"/>
              <a:t>Hungary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Presentation</a:t>
            </a:r>
            <a:r>
              <a:rPr lang="hu-HU" dirty="0"/>
              <a:t> of </a:t>
            </a:r>
            <a:r>
              <a:rPr lang="hu-HU" dirty="0" err="1"/>
              <a:t>international</a:t>
            </a:r>
            <a:r>
              <a:rPr lang="hu-HU" dirty="0"/>
              <a:t> </a:t>
            </a:r>
            <a:r>
              <a:rPr lang="hu-HU" dirty="0" err="1"/>
              <a:t>activity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7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Erasmus VET charter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7944723"/>
              </p:ext>
            </p:extLst>
          </p:nvPr>
        </p:nvGraphicFramePr>
        <p:xfrm>
          <a:off x="990600" y="1219200"/>
          <a:ext cx="10820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24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 charter</a:t>
            </a:r>
            <a:r>
              <a:rPr lang="es-ES" dirty="0"/>
              <a:t> - ESTATUTOS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1219200"/>
            <a:ext cx="10178322" cy="5638799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hu-HU" dirty="0"/>
              <a:t>Find your mission and visions of your institution (check the documents already existing)</a:t>
            </a:r>
            <a:r>
              <a:rPr lang="es-ES" dirty="0"/>
              <a:t>busca tu misión y visión de tu institución (comprobar documentos que ya existen)</a:t>
            </a:r>
            <a:endParaRPr lang="hu-HU" dirty="0"/>
          </a:p>
          <a:p>
            <a:pPr marL="457200" indent="-457200">
              <a:buAutoNum type="arabicPeriod"/>
            </a:pPr>
            <a:r>
              <a:rPr lang="hu-HU" dirty="0" err="1"/>
              <a:t>Analyze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institution</a:t>
            </a:r>
            <a:r>
              <a:rPr lang="hu-HU" dirty="0"/>
              <a:t> (SWOT)</a:t>
            </a:r>
          </a:p>
          <a:p>
            <a:pPr marL="914400" lvl="1" indent="-457200">
              <a:buAutoNum type="arabicPeriod"/>
            </a:pPr>
            <a:r>
              <a:rPr lang="hu-HU" dirty="0"/>
              <a:t>Collect all your international activites</a:t>
            </a:r>
            <a:r>
              <a:rPr lang="es-ES" dirty="0"/>
              <a:t> /recopila todas tus actividades internacionales</a:t>
            </a:r>
            <a:endParaRPr lang="hu-HU" dirty="0"/>
          </a:p>
          <a:p>
            <a:pPr marL="914400" lvl="1" indent="-457200">
              <a:buAutoNum type="arabicPeriod"/>
            </a:pPr>
            <a:r>
              <a:rPr lang="hu-HU" dirty="0"/>
              <a:t>Find the connections</a:t>
            </a:r>
            <a:r>
              <a:rPr lang="es-ES" dirty="0"/>
              <a:t>/encuentra conexiones</a:t>
            </a:r>
            <a:endParaRPr lang="hu-HU" dirty="0"/>
          </a:p>
          <a:p>
            <a:pPr marL="914400" lvl="1" indent="-457200">
              <a:buAutoNum type="arabicPeriod"/>
            </a:pPr>
            <a:r>
              <a:rPr lang="hu-HU" dirty="0"/>
              <a:t>Analyze the impacts</a:t>
            </a:r>
            <a:r>
              <a:rPr lang="es-ES" dirty="0"/>
              <a:t>/analiza los impactos</a:t>
            </a:r>
            <a:endParaRPr lang="hu-HU" dirty="0"/>
          </a:p>
          <a:p>
            <a:pPr marL="457200" indent="-457200">
              <a:buAutoNum type="arabicPeriod"/>
            </a:pPr>
            <a:r>
              <a:rPr lang="hu-HU" dirty="0"/>
              <a:t>Find your goals</a:t>
            </a:r>
            <a:r>
              <a:rPr lang="es-ES" dirty="0"/>
              <a:t>/ busca tus metas</a:t>
            </a:r>
            <a:endParaRPr lang="hu-HU" dirty="0"/>
          </a:p>
          <a:p>
            <a:pPr marL="914400" lvl="1" indent="-457200">
              <a:buAutoNum type="arabicPeriod"/>
            </a:pPr>
            <a:r>
              <a:rPr lang="hu-HU" dirty="0"/>
              <a:t>Be concrete</a:t>
            </a:r>
            <a:r>
              <a:rPr lang="es-ES" dirty="0"/>
              <a:t> /sé concreto</a:t>
            </a:r>
            <a:endParaRPr lang="hu-HU" dirty="0"/>
          </a:p>
          <a:p>
            <a:pPr marL="914400" lvl="1" indent="-457200">
              <a:buAutoNum type="arabicPeriod"/>
            </a:pPr>
            <a:r>
              <a:rPr lang="hu-HU" dirty="0"/>
              <a:t>Create the development goals</a:t>
            </a:r>
            <a:r>
              <a:rPr lang="es-ES" dirty="0"/>
              <a:t>/ crea el desarrollo de los objetivos</a:t>
            </a:r>
            <a:endParaRPr lang="hu-HU" dirty="0"/>
          </a:p>
          <a:p>
            <a:pPr marL="914400" lvl="1" indent="-457200">
              <a:buAutoNum type="arabicPeriod"/>
            </a:pPr>
            <a:r>
              <a:rPr lang="hu-HU" dirty="0"/>
              <a:t>What are the tools</a:t>
            </a:r>
            <a:r>
              <a:rPr lang="es-ES" dirty="0"/>
              <a:t>/ cuáles son las herramientas</a:t>
            </a:r>
            <a:endParaRPr lang="hu-HU" dirty="0"/>
          </a:p>
          <a:p>
            <a:pPr marL="914400" lvl="1" indent="-457200">
              <a:buAutoNum type="arabicPeriod"/>
            </a:pPr>
            <a:r>
              <a:rPr lang="hu-HU" dirty="0"/>
              <a:t>What are the impacts</a:t>
            </a:r>
            <a:r>
              <a:rPr lang="es-ES" dirty="0"/>
              <a:t>/ cuáles son los impactos</a:t>
            </a:r>
            <a:endParaRPr lang="hu-HU" dirty="0"/>
          </a:p>
          <a:p>
            <a:pPr marL="914400" lvl="1" indent="-457200">
              <a:buAutoNum type="arabicPeriod"/>
            </a:pPr>
            <a:r>
              <a:rPr lang="hu-HU" dirty="0"/>
              <a:t>What are the results</a:t>
            </a:r>
            <a:r>
              <a:rPr lang="es-ES" dirty="0"/>
              <a:t>/cuales son los resultados</a:t>
            </a:r>
            <a:endParaRPr lang="hu-HU" dirty="0"/>
          </a:p>
          <a:p>
            <a:pPr marL="914400" lvl="1" indent="-457200">
              <a:buAutoNum type="arabicPeriod"/>
            </a:pPr>
            <a:r>
              <a:rPr lang="hu-HU" dirty="0"/>
              <a:t>How can you integrate </a:t>
            </a:r>
            <a:r>
              <a:rPr lang="es-ES" dirty="0"/>
              <a:t>/cómo puedes integrarlos</a:t>
            </a:r>
            <a:endParaRPr lang="hu-HU" dirty="0"/>
          </a:p>
          <a:p>
            <a:pPr marL="457200" indent="-457200">
              <a:buAutoNum type="arabicPeriod"/>
            </a:pPr>
            <a:r>
              <a:rPr lang="hu-HU" dirty="0"/>
              <a:t>Plan the monitoring</a:t>
            </a:r>
            <a:r>
              <a:rPr lang="es-ES" dirty="0"/>
              <a:t>/ planea la monitorización</a:t>
            </a:r>
            <a:endParaRPr lang="hu-HU" dirty="0"/>
          </a:p>
          <a:p>
            <a:pPr marL="457200" indent="-457200">
              <a:buAutoNum type="arabicPeriod"/>
            </a:pPr>
            <a:r>
              <a:rPr lang="hu-HU" dirty="0"/>
              <a:t>PDCA</a:t>
            </a:r>
          </a:p>
          <a:p>
            <a:pPr marL="457200" indent="-457200">
              <a:buAutoNum type="arabicPeriod"/>
            </a:pPr>
            <a:endParaRPr lang="hu-HU" dirty="0"/>
          </a:p>
          <a:p>
            <a:pPr marL="457200" lvl="1" indent="0">
              <a:buNone/>
            </a:pPr>
            <a:endParaRPr lang="hu-HU" sz="2000" dirty="0"/>
          </a:p>
          <a:p>
            <a:pPr marL="457200" indent="-457200"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750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u="sng" dirty="0"/>
              <a:t>we</a:t>
            </a:r>
            <a:r>
              <a:rPr lang="hu-HU" dirty="0"/>
              <a:t> </a:t>
            </a:r>
            <a:r>
              <a:rPr lang="hu-HU" dirty="0" err="1"/>
              <a:t>succeed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1295401"/>
            <a:ext cx="10178322" cy="4584192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We made an international stategy in 2014 and we renewed it in 2017 February</a:t>
            </a:r>
            <a:endParaRPr lang="es-ES" dirty="0"/>
          </a:p>
          <a:p>
            <a:r>
              <a:rPr lang="es-ES" sz="1600" b="1" dirty="0"/>
              <a:t>Hicimos una estrategia internacional en 2014 y la renovamos en Feb. 2017</a:t>
            </a:r>
            <a:endParaRPr lang="hu-HU" sz="1600" b="1" dirty="0"/>
          </a:p>
          <a:p>
            <a:r>
              <a:rPr lang="hu-HU" dirty="0"/>
              <a:t>We started with ECVET elements in our long term mobilities and we realized how important is it.</a:t>
            </a:r>
            <a:endParaRPr lang="es-ES" dirty="0"/>
          </a:p>
          <a:p>
            <a:r>
              <a:rPr lang="es-ES" sz="1600" b="1" dirty="0"/>
              <a:t>Empezamos con créditos ECVET en nuestras movilidades de larga duración y nos dimos cuenta de lo importante que es.</a:t>
            </a:r>
            <a:endParaRPr lang="hu-HU" sz="1600" b="1" dirty="0"/>
          </a:p>
          <a:p>
            <a:r>
              <a:rPr lang="hu-HU" dirty="0"/>
              <a:t>We wanted quality mobilities.</a:t>
            </a:r>
            <a:r>
              <a:rPr lang="es-ES" dirty="0"/>
              <a:t>/ </a:t>
            </a:r>
            <a:r>
              <a:rPr lang="es-ES" sz="1400" b="1" dirty="0"/>
              <a:t>Queríamos movilidades de calidad</a:t>
            </a:r>
            <a:endParaRPr lang="hu-HU" b="1" dirty="0"/>
          </a:p>
          <a:p>
            <a:r>
              <a:rPr lang="hu-HU" dirty="0"/>
              <a:t>We knew that we are good in what we are doing</a:t>
            </a:r>
            <a:r>
              <a:rPr lang="es-ES" dirty="0"/>
              <a:t>/</a:t>
            </a:r>
            <a:r>
              <a:rPr lang="es-ES" sz="1400" b="1" dirty="0"/>
              <a:t>sabemos que somos buenos en lo que hacemos</a:t>
            </a:r>
            <a:endParaRPr lang="hu-HU" b="1" dirty="0"/>
          </a:p>
          <a:p>
            <a:r>
              <a:rPr lang="hu-HU" dirty="0"/>
              <a:t>We created a very effective project management team.</a:t>
            </a:r>
            <a:r>
              <a:rPr lang="es-ES" dirty="0"/>
              <a:t>/</a:t>
            </a:r>
            <a:r>
              <a:rPr lang="es-ES" sz="1400" b="1" dirty="0"/>
              <a:t>creamos un equipo de dirección de proyecto muy efectivo</a:t>
            </a:r>
            <a:endParaRPr lang="hu-HU" b="1" dirty="0"/>
          </a:p>
          <a:p>
            <a:r>
              <a:rPr lang="hu-HU" dirty="0"/>
              <a:t>We needed good partners.</a:t>
            </a:r>
            <a:r>
              <a:rPr lang="es-ES" dirty="0"/>
              <a:t>/</a:t>
            </a:r>
            <a:r>
              <a:rPr lang="es-ES" sz="1600" b="1" dirty="0"/>
              <a:t>necesitábamos buenos socios</a:t>
            </a:r>
            <a:endParaRPr lang="hu-HU" b="1" dirty="0"/>
          </a:p>
          <a:p>
            <a:r>
              <a:rPr lang="hu-HU" dirty="0"/>
              <a:t>We wanted to show our good examples.</a:t>
            </a:r>
            <a:r>
              <a:rPr lang="es-ES" dirty="0"/>
              <a:t>/</a:t>
            </a:r>
            <a:r>
              <a:rPr lang="es-ES" sz="1600" dirty="0"/>
              <a:t>queríamos mostrar nuestros buenos ejemplos</a:t>
            </a:r>
            <a:endParaRPr lang="hu-HU" dirty="0"/>
          </a:p>
          <a:p>
            <a:r>
              <a:rPr lang="hu-HU" dirty="0"/>
              <a:t>We wanted to have a quality control and an action plan.</a:t>
            </a:r>
            <a:r>
              <a:rPr lang="es-ES" dirty="0"/>
              <a:t>/</a:t>
            </a:r>
            <a:r>
              <a:rPr lang="es-ES" sz="1600" b="1" dirty="0"/>
              <a:t>queríamos tener control de calidad y un plan de acción</a:t>
            </a:r>
            <a:endParaRPr lang="hu-HU" b="1" dirty="0"/>
          </a:p>
          <a:p>
            <a:endParaRPr lang="hu-HU" dirty="0"/>
          </a:p>
          <a:p>
            <a:r>
              <a:rPr lang="hu-HU" dirty="0" err="1"/>
              <a:t>Why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try</a:t>
            </a:r>
            <a:r>
              <a:rPr lang="hu-HU" dirty="0"/>
              <a:t>? If we won’t succeed we will learn a LOT!</a:t>
            </a:r>
            <a:r>
              <a:rPr lang="es-ES" dirty="0"/>
              <a:t> / ¿</a:t>
            </a:r>
            <a:r>
              <a:rPr lang="es-ES" sz="1400" b="1" dirty="0"/>
              <a:t>Por qué no probar? Si no lo conseguimos, aprenderemos UN MONTÓN.</a:t>
            </a: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364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Some advices</a:t>
            </a:r>
            <a:r>
              <a:rPr lang="es-ES" dirty="0"/>
              <a:t> / ALGUNOS CONSEJOS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1524000"/>
            <a:ext cx="10178322" cy="5333999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It takes time</a:t>
            </a:r>
            <a:r>
              <a:rPr lang="es-ES" dirty="0"/>
              <a:t> Lleva tiempo</a:t>
            </a:r>
            <a:endParaRPr lang="hu-HU" dirty="0"/>
          </a:p>
          <a:p>
            <a:r>
              <a:rPr lang="hu-HU" dirty="0"/>
              <a:t>Once you have an international stategy you just need to renew it.</a:t>
            </a:r>
            <a:r>
              <a:rPr lang="es-ES" dirty="0"/>
              <a:t>Una vez que tienes una </a:t>
            </a:r>
            <a:r>
              <a:rPr lang="es-ES" dirty="0" err="1"/>
              <a:t>estategia</a:t>
            </a:r>
            <a:r>
              <a:rPr lang="es-ES" dirty="0"/>
              <a:t> internacional, simplemente necesitas renovarla</a:t>
            </a:r>
            <a:endParaRPr lang="hu-HU" dirty="0"/>
          </a:p>
          <a:p>
            <a:r>
              <a:rPr lang="hu-HU" dirty="0"/>
              <a:t>You can only profit if you put energy into quality mobilites</a:t>
            </a:r>
            <a:r>
              <a:rPr lang="es-ES" dirty="0"/>
              <a:t>. Sólo puedes sacar beneficios si pones energía en las movilidades de calidad</a:t>
            </a:r>
            <a:endParaRPr lang="hu-HU" dirty="0"/>
          </a:p>
          <a:p>
            <a:r>
              <a:rPr lang="hu-HU" dirty="0"/>
              <a:t>Work together with your colleagues</a:t>
            </a:r>
            <a:r>
              <a:rPr lang="es-ES" dirty="0"/>
              <a:t>- trabaja en equipo/junto con tus colegas</a:t>
            </a:r>
            <a:endParaRPr lang="hu-HU" dirty="0"/>
          </a:p>
          <a:p>
            <a:r>
              <a:rPr lang="hu-HU" dirty="0"/>
              <a:t>Listen to the student experiences</a:t>
            </a:r>
            <a:r>
              <a:rPr lang="es-ES" dirty="0"/>
              <a:t>- escucha a las experiencias de los estudiantes</a:t>
            </a:r>
            <a:endParaRPr lang="hu-HU" dirty="0"/>
          </a:p>
          <a:p>
            <a:r>
              <a:rPr lang="hu-HU" dirty="0"/>
              <a:t>Ask advices from international partners</a:t>
            </a:r>
            <a:r>
              <a:rPr lang="es-ES" dirty="0"/>
              <a:t>- pide consejo a los socios internacionales</a:t>
            </a:r>
            <a:endParaRPr lang="hu-HU" dirty="0"/>
          </a:p>
          <a:p>
            <a:r>
              <a:rPr lang="hu-HU" dirty="0"/>
              <a:t>Don’t want too much</a:t>
            </a:r>
            <a:r>
              <a:rPr lang="es-ES" dirty="0"/>
              <a:t>- no pidas/quieras demasiado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CHECK THE WEBPAGE OF YOUR INTERNATIONAL AGENCY</a:t>
            </a:r>
            <a:r>
              <a:rPr lang="es-ES" dirty="0"/>
              <a:t>  comprueba la ´página web de tu agencia internacional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000" b="1" dirty="0">
                <a:solidFill>
                  <a:srgbClr val="00B050"/>
                </a:solidFill>
              </a:rPr>
              <a:t>Believe in yourself!</a:t>
            </a:r>
            <a:r>
              <a:rPr lang="es-ES" sz="3000" b="1" dirty="0">
                <a:solidFill>
                  <a:srgbClr val="00B050"/>
                </a:solidFill>
              </a:rPr>
              <a:t> Cree en ti mismo</a:t>
            </a:r>
            <a:endParaRPr lang="hu-HU" sz="3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7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What we want to improve?</a:t>
            </a:r>
            <a:r>
              <a:rPr lang="es-ES" dirty="0"/>
              <a:t> </a:t>
            </a:r>
            <a:r>
              <a:rPr lang="es-ES" sz="3600" dirty="0"/>
              <a:t>qué queremos mejorar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1676401"/>
            <a:ext cx="10178322" cy="420319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To have an international webpage</a:t>
            </a:r>
            <a:r>
              <a:rPr lang="es-ES" dirty="0"/>
              <a:t> /tener una página web internacional</a:t>
            </a:r>
            <a:endParaRPr lang="hu-HU" dirty="0"/>
          </a:p>
          <a:p>
            <a:r>
              <a:rPr lang="hu-HU" dirty="0"/>
              <a:t>MSZ EN ISO 9001:2015 qualification</a:t>
            </a:r>
            <a:r>
              <a:rPr lang="es-ES" dirty="0"/>
              <a:t> – Titulación </a:t>
            </a:r>
            <a:endParaRPr lang="hu-HU" dirty="0"/>
          </a:p>
          <a:p>
            <a:r>
              <a:rPr lang="hu-HU" dirty="0"/>
              <a:t>To have a better program to create the students contracts</a:t>
            </a:r>
            <a:r>
              <a:rPr lang="es-ES" dirty="0"/>
              <a:t> – tener un mejor programa para crear contratos de aprendizaje de estudiantes.</a:t>
            </a:r>
            <a:endParaRPr lang="hu-HU" dirty="0"/>
          </a:p>
          <a:p>
            <a:r>
              <a:rPr lang="hu-HU" dirty="0"/>
              <a:t>To have a better solution to collect the practical diaries of the students</a:t>
            </a:r>
            <a:r>
              <a:rPr lang="es-ES" dirty="0"/>
              <a:t> – tener una solución mejor para recabar los diarios prácticos de los estudiantes.</a:t>
            </a:r>
            <a:endParaRPr lang="hu-HU" dirty="0"/>
          </a:p>
          <a:p>
            <a:r>
              <a:rPr lang="hu-HU" dirty="0"/>
              <a:t>To improve the ICT skills of our colleagues</a:t>
            </a:r>
            <a:r>
              <a:rPr lang="es-ES" dirty="0"/>
              <a:t>.  Mejorar las habilidades TIC de nuestros colegas</a:t>
            </a:r>
            <a:endParaRPr lang="hu-HU" dirty="0"/>
          </a:p>
          <a:p>
            <a:r>
              <a:rPr lang="hu-HU" dirty="0"/>
              <a:t>To have more feedbacks from the students (not just EU survey and the diaries)</a:t>
            </a:r>
            <a:r>
              <a:rPr lang="es-ES" dirty="0"/>
              <a:t> Tener más retroalimentación de los estudiantes / no sólo las encuestas europeas y los diarios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sz="2400" b="1" dirty="0"/>
              <a:t>To have more time </a:t>
            </a:r>
            <a:r>
              <a:rPr lang="es-ES" sz="2400" b="1" dirty="0"/>
              <a:t>Tener más tiempo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23932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Our partners</a:t>
            </a:r>
            <a:r>
              <a:rPr lang="es-ES" dirty="0"/>
              <a:t>  Nuestros socios</a:t>
            </a:r>
            <a:endParaRPr lang="hu-HU" dirty="0"/>
          </a:p>
        </p:txBody>
      </p:sp>
      <p:sp>
        <p:nvSpPr>
          <p:cNvPr id="18" name="object 3"/>
          <p:cNvSpPr txBox="1"/>
          <p:nvPr/>
        </p:nvSpPr>
        <p:spPr>
          <a:xfrm>
            <a:off x="1524000" y="1899917"/>
            <a:ext cx="1890395" cy="380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Denmark</a:t>
            </a: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Germany</a:t>
            </a: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France</a:t>
            </a: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Portugal</a:t>
            </a: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Spain</a:t>
            </a: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Finland</a:t>
            </a: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Sweden</a:t>
            </a: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UK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lang="hu-HU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Austria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endParaRPr sz="2400" dirty="0">
              <a:cs typeface="Aharoni"/>
            </a:endParaRPr>
          </a:p>
        </p:txBody>
      </p:sp>
      <p:pic>
        <p:nvPicPr>
          <p:cNvPr id="19" name="Kép 18" descr="http://bilse.de/files/rdtw_theme_files/img/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2" y="2085655"/>
            <a:ext cx="2714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978" y="3662793"/>
            <a:ext cx="1219200" cy="12192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t="8716" r="10745" b="79128"/>
          <a:stretch>
            <a:fillRect/>
          </a:stretch>
        </p:blipFill>
        <p:spPr bwMode="auto">
          <a:xfrm>
            <a:off x="5357812" y="1098296"/>
            <a:ext cx="42957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Kép 21" descr="Retour page d'accuei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074" y="1691843"/>
            <a:ext cx="18573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Képtalálat a következ&amp;odblac;re: „bragamob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71" y="3042179"/>
            <a:ext cx="3810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Kép 23" descr="Easton and Otley Colleg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81912" y="3057854"/>
            <a:ext cx="3802697" cy="6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Kép 24"/>
          <p:cNvPicPr/>
          <p:nvPr/>
        </p:nvPicPr>
        <p:blipFill>
          <a:blip r:embed="rId8"/>
          <a:srcRect l="5591" t="19495" r="22587" b="63513"/>
          <a:stretch>
            <a:fillRect/>
          </a:stretch>
        </p:blipFill>
        <p:spPr bwMode="auto">
          <a:xfrm>
            <a:off x="3526471" y="4159668"/>
            <a:ext cx="4571366" cy="6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Kép 25" descr="Képtalálat a következőre: „sedu finland”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65578" y="4974245"/>
            <a:ext cx="2514600" cy="88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Kép 26" descr="Képtalálat a következőre: „EUROPEA Austria”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05800" y="1899917"/>
            <a:ext cx="23907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Kép 1" descr="Képtalálat a következőre: „green academy aarhus”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83" y="5068567"/>
            <a:ext cx="3562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30134" y="4974245"/>
            <a:ext cx="1284605" cy="12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460121"/>
            <a:ext cx="10589259" cy="677108"/>
          </a:xfrm>
        </p:spPr>
        <p:txBody>
          <a:bodyPr>
            <a:noAutofit/>
          </a:bodyPr>
          <a:lstStyle/>
          <a:p>
            <a:r>
              <a:rPr lang="hu-HU" dirty="0"/>
              <a:t>Hosting mobilites</a:t>
            </a:r>
            <a:r>
              <a:rPr lang="es-ES" dirty="0"/>
              <a:t> </a:t>
            </a:r>
            <a:r>
              <a:rPr lang="es-ES" dirty="0" err="1"/>
              <a:t>Mv.</a:t>
            </a:r>
            <a:r>
              <a:rPr lang="es-ES" dirty="0"/>
              <a:t> anfitrionas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idx="1"/>
          </p:nvPr>
        </p:nvSpPr>
        <p:spPr>
          <a:xfrm>
            <a:off x="916938" y="1371600"/>
            <a:ext cx="10465473" cy="2486027"/>
          </a:xfrm>
        </p:spPr>
        <p:txBody>
          <a:bodyPr>
            <a:noAutofit/>
          </a:bodyPr>
          <a:lstStyle/>
          <a:p>
            <a:r>
              <a:rPr lang="hu-HU" sz="2400" dirty="0">
                <a:cs typeface="Aharoni" panose="02010803020104030203" pitchFamily="2" charset="-79"/>
              </a:rPr>
              <a:t>Turkish groups – food industry, agriculture</a:t>
            </a:r>
            <a:r>
              <a:rPr lang="es-ES" sz="2400" dirty="0">
                <a:cs typeface="Aharoni" panose="02010803020104030203" pitchFamily="2" charset="-79"/>
              </a:rPr>
              <a:t> industria alimentaria, agricultura</a:t>
            </a:r>
            <a:endParaRPr lang="hu-HU" sz="2400" dirty="0">
              <a:cs typeface="Aharoni" panose="02010803020104030203" pitchFamily="2" charset="-79"/>
            </a:endParaRPr>
          </a:p>
          <a:p>
            <a:r>
              <a:rPr lang="hu-HU" sz="2400" dirty="0">
                <a:cs typeface="Aharoni" panose="02010803020104030203" pitchFamily="2" charset="-79"/>
              </a:rPr>
              <a:t>Finish students – horticulture, forestry</a:t>
            </a:r>
            <a:r>
              <a:rPr lang="es-ES" sz="2400" dirty="0">
                <a:cs typeface="Aharoni" panose="02010803020104030203" pitchFamily="2" charset="-79"/>
              </a:rPr>
              <a:t>- horticultura y </a:t>
            </a:r>
            <a:r>
              <a:rPr lang="es-ES" sz="2400" dirty="0" err="1">
                <a:cs typeface="Aharoni" panose="02010803020104030203" pitchFamily="2" charset="-79"/>
              </a:rPr>
              <a:t>servicultura</a:t>
            </a:r>
            <a:endParaRPr lang="hu-HU" sz="2400" dirty="0">
              <a:cs typeface="Aharoni" panose="02010803020104030203" pitchFamily="2" charset="-79"/>
            </a:endParaRPr>
          </a:p>
          <a:p>
            <a:r>
              <a:rPr lang="hu-HU" sz="2400" dirty="0">
                <a:cs typeface="Aharoni" panose="02010803020104030203" pitchFamily="2" charset="-79"/>
              </a:rPr>
              <a:t>Spanish students – canning and preserving</a:t>
            </a:r>
            <a:r>
              <a:rPr lang="es-ES" sz="2400" dirty="0">
                <a:cs typeface="Aharoni" panose="02010803020104030203" pitchFamily="2" charset="-79"/>
              </a:rPr>
              <a:t> – enlatado y conservación</a:t>
            </a:r>
            <a:endParaRPr lang="hu-HU" sz="2400" dirty="0">
              <a:cs typeface="Aharoni" panose="02010803020104030203" pitchFamily="2" charset="-79"/>
            </a:endParaRPr>
          </a:p>
          <a:p>
            <a:r>
              <a:rPr lang="hu-HU" sz="2400" dirty="0">
                <a:cs typeface="Aharoni" panose="02010803020104030203" pitchFamily="2" charset="-79"/>
              </a:rPr>
              <a:t>AIESEC students – from all over the world</a:t>
            </a:r>
            <a:r>
              <a:rPr lang="es-ES" sz="2400" dirty="0">
                <a:cs typeface="Aharoni" panose="02010803020104030203" pitchFamily="2" charset="-79"/>
              </a:rPr>
              <a:t>- de todo el mundo</a:t>
            </a:r>
            <a:r>
              <a:rPr lang="hu-HU" sz="2400" dirty="0">
                <a:cs typeface="Aharoni" panose="02010803020104030203" pitchFamily="2" charset="-79"/>
              </a:rPr>
              <a:t> – teaching practice (6 weeks)</a:t>
            </a:r>
            <a:r>
              <a:rPr lang="es-ES" sz="2400" dirty="0">
                <a:cs typeface="Aharoni" panose="02010803020104030203" pitchFamily="2" charset="-79"/>
              </a:rPr>
              <a:t> </a:t>
            </a:r>
            <a:r>
              <a:rPr lang="es-ES" sz="2400">
                <a:cs typeface="Aharoni" panose="02010803020104030203" pitchFamily="2" charset="-79"/>
              </a:rPr>
              <a:t>prácticas docentes</a:t>
            </a:r>
            <a:endParaRPr lang="hu-HU" sz="2400" dirty="0"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hu-HU" sz="2400" dirty="0">
              <a:cs typeface="Aharoni" panose="02010803020104030203" pitchFamily="2" charset="-79"/>
            </a:endParaRPr>
          </a:p>
        </p:txBody>
      </p:sp>
      <p:pic>
        <p:nvPicPr>
          <p:cNvPr id="4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71942"/>
            <a:ext cx="4340860" cy="25447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000504"/>
            <a:ext cx="3676206" cy="26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1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286000"/>
            <a:ext cx="10178322" cy="1492132"/>
          </a:xfrm>
        </p:spPr>
        <p:txBody>
          <a:bodyPr/>
          <a:lstStyle/>
          <a:p>
            <a:pPr algn="ctr"/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62800" y="4572000"/>
            <a:ext cx="4615722" cy="2209799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Judit Emma TOTH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judit.toth3@gmail.com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3"/>
              </a:rPr>
              <a:t>toth.judit@kaszk.hu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+36302039576 (i am 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WhatsApp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www.kaszk.hu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019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1447801"/>
            <a:ext cx="10178322" cy="5257799"/>
          </a:xfrm>
        </p:spPr>
        <p:txBody>
          <a:bodyPr>
            <a:normAutofit fontScale="92500" lnSpcReduction="20000"/>
          </a:bodyPr>
          <a:lstStyle/>
          <a:p>
            <a:pPr marL="241300">
              <a:lnSpc>
                <a:spcPct val="120000"/>
              </a:lnSpc>
              <a:spcBef>
                <a:spcPts val="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600" b="1" spc="-5" dirty="0">
                <a:cs typeface="Aharoni"/>
              </a:rPr>
              <a:t>Agricultural cent</a:t>
            </a:r>
            <a:r>
              <a:rPr lang="hu-HU" sz="2600" b="1" spc="-5" dirty="0">
                <a:cs typeface="Aharoni"/>
              </a:rPr>
              <a:t>re</a:t>
            </a:r>
            <a:r>
              <a:rPr lang="en-US" sz="2600" b="1" spc="-5" dirty="0">
                <a:cs typeface="Aharoni"/>
              </a:rPr>
              <a:t> </a:t>
            </a:r>
            <a:r>
              <a:rPr lang="en-US" sz="2600" b="1" dirty="0">
                <a:cs typeface="Aharoni"/>
              </a:rPr>
              <a:t>of</a:t>
            </a:r>
            <a:r>
              <a:rPr lang="en-US" sz="2600" b="1" spc="-10" dirty="0">
                <a:cs typeface="Aharoni"/>
              </a:rPr>
              <a:t> </a:t>
            </a:r>
            <a:r>
              <a:rPr lang="en-US" sz="2600" b="1" dirty="0">
                <a:cs typeface="Aharoni"/>
              </a:rPr>
              <a:t>Central-Hungary (</a:t>
            </a:r>
            <a:r>
              <a:rPr lang="en-US" sz="2600" b="1" dirty="0" err="1">
                <a:cs typeface="Aharoni"/>
              </a:rPr>
              <a:t>centro</a:t>
            </a:r>
            <a:r>
              <a:rPr lang="en-US" sz="2600" b="1" dirty="0">
                <a:cs typeface="Aharoni"/>
              </a:rPr>
              <a:t> </a:t>
            </a:r>
            <a:r>
              <a:rPr lang="en-US" sz="2600" b="1" dirty="0" err="1">
                <a:cs typeface="Aharoni"/>
              </a:rPr>
              <a:t>agrícola</a:t>
            </a:r>
            <a:r>
              <a:rPr lang="en-US" sz="2600" b="1" dirty="0">
                <a:cs typeface="Aharoni"/>
              </a:rPr>
              <a:t> </a:t>
            </a:r>
            <a:r>
              <a:rPr lang="en-US" sz="2600" b="1" dirty="0" err="1">
                <a:cs typeface="Aharoni"/>
              </a:rPr>
              <a:t>Hungría</a:t>
            </a:r>
            <a:r>
              <a:rPr lang="en-US" sz="2600" b="1" dirty="0">
                <a:cs typeface="Aharoni"/>
              </a:rPr>
              <a:t> central)</a:t>
            </a:r>
            <a:endParaRPr lang="en-US" sz="2600" dirty="0">
              <a:cs typeface="Aharoni"/>
            </a:endParaRPr>
          </a:p>
          <a:p>
            <a:pPr marL="241300">
              <a:lnSpc>
                <a:spcPct val="120000"/>
              </a:lnSpc>
              <a:spcBef>
                <a:spcPts val="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600" b="1" dirty="0">
                <a:cs typeface="Aharoni"/>
              </a:rPr>
              <a:t>4 </a:t>
            </a:r>
            <a:r>
              <a:rPr lang="en-US" sz="2600" b="1" spc="-5" dirty="0">
                <a:cs typeface="Aharoni"/>
              </a:rPr>
              <a:t>different</a:t>
            </a:r>
            <a:r>
              <a:rPr lang="en-US" sz="2600" b="1" spc="-45" dirty="0">
                <a:cs typeface="Aharoni"/>
              </a:rPr>
              <a:t> </a:t>
            </a:r>
            <a:r>
              <a:rPr lang="en-US" sz="2600" b="1" spc="-5" dirty="0">
                <a:cs typeface="Aharoni"/>
              </a:rPr>
              <a:t>schools</a:t>
            </a:r>
            <a:endParaRPr lang="en-US" sz="2600" dirty="0">
              <a:cs typeface="Aharoni"/>
            </a:endParaRPr>
          </a:p>
          <a:p>
            <a:pPr marL="241300">
              <a:lnSpc>
                <a:spcPct val="120000"/>
              </a:lnSpc>
              <a:spcBef>
                <a:spcPts val="0"/>
              </a:spcBef>
              <a:buFont typeface="Arial"/>
              <a:buChar char="•"/>
              <a:tabLst>
                <a:tab pos="241935" algn="l"/>
              </a:tabLst>
            </a:pPr>
            <a:r>
              <a:rPr lang="hu-HU" sz="2600" b="1" spc="-5" dirty="0">
                <a:cs typeface="Aharoni"/>
              </a:rPr>
              <a:t>~</a:t>
            </a:r>
            <a:r>
              <a:rPr lang="en-US" sz="2600" b="1" spc="-5" dirty="0">
                <a:cs typeface="Aharoni"/>
              </a:rPr>
              <a:t>1500</a:t>
            </a:r>
            <a:r>
              <a:rPr lang="en-US" sz="2600" b="1" spc="-90" dirty="0">
                <a:cs typeface="Aharoni"/>
              </a:rPr>
              <a:t> </a:t>
            </a:r>
            <a:r>
              <a:rPr lang="en-US" sz="2600" b="1" dirty="0">
                <a:cs typeface="Aharoni"/>
              </a:rPr>
              <a:t>students</a:t>
            </a:r>
            <a:endParaRPr lang="en-US" sz="2600" dirty="0">
              <a:cs typeface="Aharoni"/>
            </a:endParaRPr>
          </a:p>
          <a:p>
            <a:pPr marL="241300" marR="5080">
              <a:lnSpc>
                <a:spcPct val="120000"/>
              </a:lnSpc>
              <a:spcBef>
                <a:spcPts val="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600" b="1" dirty="0">
                <a:cs typeface="Aharoni"/>
              </a:rPr>
              <a:t>Basic </a:t>
            </a:r>
            <a:r>
              <a:rPr lang="en-US" sz="2600" b="1" spc="-5" dirty="0">
                <a:cs typeface="Aharoni"/>
              </a:rPr>
              <a:t>profile: </a:t>
            </a:r>
            <a:r>
              <a:rPr lang="hu-HU" sz="2600" b="1" spc="-5" dirty="0">
                <a:cs typeface="Aharoni"/>
              </a:rPr>
              <a:t> </a:t>
            </a:r>
            <a:r>
              <a:rPr lang="hu-HU" sz="2000" b="1" spc="-10" dirty="0">
                <a:cs typeface="Aharoni"/>
              </a:rPr>
              <a:t>ISCED 3,4,5 </a:t>
            </a:r>
            <a:r>
              <a:rPr lang="hu-HU" sz="2000" b="1" spc="-10" dirty="0" err="1">
                <a:cs typeface="Aharoni"/>
              </a:rPr>
              <a:t>education</a:t>
            </a:r>
            <a:r>
              <a:rPr lang="hu-HU" sz="2000" b="1" spc="-10" dirty="0">
                <a:cs typeface="Aharoni"/>
              </a:rPr>
              <a:t> </a:t>
            </a:r>
            <a:endParaRPr lang="en-US" sz="2000" b="1" spc="-10" dirty="0">
              <a:cs typeface="Aharoni"/>
            </a:endParaRPr>
          </a:p>
          <a:p>
            <a:pPr marL="698500" marR="5080" lvl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200" b="1" spc="-5" dirty="0">
                <a:cs typeface="Aharoni"/>
              </a:rPr>
              <a:t>Agriculture </a:t>
            </a:r>
            <a:r>
              <a:rPr lang="en-US" sz="2200" b="1" spc="-10" dirty="0">
                <a:cs typeface="Aharoni"/>
              </a:rPr>
              <a:t>and</a:t>
            </a:r>
            <a:r>
              <a:rPr lang="en-US" sz="2200" b="1" spc="-45" dirty="0">
                <a:cs typeface="Aharoni"/>
              </a:rPr>
              <a:t> </a:t>
            </a:r>
            <a:r>
              <a:rPr lang="en-US" sz="2200" b="1" spc="-10" dirty="0">
                <a:cs typeface="Aharoni"/>
              </a:rPr>
              <a:t>farming / </a:t>
            </a:r>
            <a:r>
              <a:rPr lang="en-US" sz="2200" b="1" spc="-10" dirty="0" err="1">
                <a:cs typeface="Aharoni"/>
              </a:rPr>
              <a:t>agricultura</a:t>
            </a:r>
            <a:r>
              <a:rPr lang="en-US" sz="2200" b="1" spc="-10" dirty="0">
                <a:cs typeface="Aharoni"/>
              </a:rPr>
              <a:t> y </a:t>
            </a:r>
            <a:r>
              <a:rPr lang="en-US" sz="2200" b="1" spc="-10" dirty="0" err="1">
                <a:cs typeface="Aharoni"/>
              </a:rPr>
              <a:t>ganadería</a:t>
            </a:r>
            <a:endParaRPr lang="en-US" sz="2200" b="1" spc="-10" dirty="0">
              <a:cs typeface="Aharoni"/>
            </a:endParaRPr>
          </a:p>
          <a:p>
            <a:pPr marL="698500" marR="5080" lvl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200" b="1" spc="-10" dirty="0" err="1">
                <a:cs typeface="Aharoni"/>
              </a:rPr>
              <a:t>Equestry</a:t>
            </a:r>
            <a:r>
              <a:rPr lang="en-US" sz="2200" b="1" spc="-10" dirty="0">
                <a:cs typeface="Aharoni"/>
              </a:rPr>
              <a:t> /</a:t>
            </a:r>
            <a:r>
              <a:rPr lang="en-US" sz="2200" b="1" spc="-10" dirty="0" err="1">
                <a:cs typeface="Aharoni"/>
              </a:rPr>
              <a:t>equitación</a:t>
            </a:r>
            <a:endParaRPr lang="en-US" sz="2200" dirty="0">
              <a:cs typeface="Aharoni"/>
            </a:endParaRPr>
          </a:p>
          <a:p>
            <a:pPr marL="698500" lvl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200" b="1" spc="-10" dirty="0">
                <a:cs typeface="Aharoni"/>
              </a:rPr>
              <a:t>Forestry/</a:t>
            </a:r>
            <a:r>
              <a:rPr lang="en-US" sz="2200" b="1" spc="-10" dirty="0" err="1">
                <a:cs typeface="Aharoni"/>
              </a:rPr>
              <a:t>selvicultura</a:t>
            </a:r>
            <a:endParaRPr lang="en-US" sz="2200" dirty="0">
              <a:cs typeface="Aharoni"/>
            </a:endParaRPr>
          </a:p>
          <a:p>
            <a:pPr marL="698500" lvl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200" b="1" spc="-10" dirty="0">
                <a:cs typeface="Aharoni"/>
              </a:rPr>
              <a:t>Mechanics/ </a:t>
            </a:r>
            <a:r>
              <a:rPr lang="en-US" sz="2200" b="1" spc="-10" dirty="0" err="1">
                <a:cs typeface="Aharoni"/>
              </a:rPr>
              <a:t>mechánica</a:t>
            </a:r>
            <a:endParaRPr lang="en-US" sz="2200" dirty="0">
              <a:cs typeface="Aharoni"/>
            </a:endParaRPr>
          </a:p>
          <a:p>
            <a:pPr marL="698500" lvl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200" b="1" spc="-10" dirty="0">
                <a:cs typeface="Aharoni"/>
              </a:rPr>
              <a:t>Food-industry/</a:t>
            </a:r>
            <a:r>
              <a:rPr lang="en-US" sz="2200" b="1" spc="-10" dirty="0" err="1">
                <a:cs typeface="Aharoni"/>
              </a:rPr>
              <a:t>industria</a:t>
            </a:r>
            <a:r>
              <a:rPr lang="en-US" sz="2200" b="1" spc="-10" dirty="0">
                <a:cs typeface="Aharoni"/>
              </a:rPr>
              <a:t> </a:t>
            </a:r>
            <a:r>
              <a:rPr lang="en-US" sz="2200" b="1" spc="-10" dirty="0" err="1">
                <a:cs typeface="Aharoni"/>
              </a:rPr>
              <a:t>alimentaria</a:t>
            </a:r>
            <a:endParaRPr lang="en-US" sz="2200" dirty="0">
              <a:cs typeface="Aharoni"/>
            </a:endParaRPr>
          </a:p>
          <a:p>
            <a:pPr marL="1155700" lvl="2">
              <a:lnSpc>
                <a:spcPct val="120000"/>
              </a:lnSpc>
              <a:spcBef>
                <a:spcPts val="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1900" b="1" spc="-5" dirty="0">
                <a:cs typeface="Aharoni"/>
              </a:rPr>
              <a:t>Canning </a:t>
            </a:r>
            <a:r>
              <a:rPr lang="en-US" sz="1900" b="1" spc="-10" dirty="0">
                <a:cs typeface="Aharoni"/>
              </a:rPr>
              <a:t>and </a:t>
            </a:r>
            <a:r>
              <a:rPr lang="en-US" sz="1900" b="1" spc="-5" dirty="0">
                <a:cs typeface="Aharoni"/>
              </a:rPr>
              <a:t>soft drink</a:t>
            </a:r>
            <a:r>
              <a:rPr lang="en-US" sz="1900" b="1" spc="-35" dirty="0">
                <a:cs typeface="Aharoni"/>
              </a:rPr>
              <a:t> </a:t>
            </a:r>
            <a:r>
              <a:rPr lang="en-US" sz="1900" b="1" spc="-10" dirty="0">
                <a:cs typeface="Aharoni"/>
              </a:rPr>
              <a:t>processing/</a:t>
            </a:r>
            <a:r>
              <a:rPr lang="en-US" sz="1900" b="1" spc="-10" dirty="0" err="1">
                <a:cs typeface="Aharoni"/>
              </a:rPr>
              <a:t>envasado</a:t>
            </a:r>
            <a:r>
              <a:rPr lang="en-US" sz="1900" b="1" spc="-10" dirty="0">
                <a:cs typeface="Aharoni"/>
              </a:rPr>
              <a:t> y </a:t>
            </a:r>
            <a:r>
              <a:rPr lang="en-US" sz="1900" b="1" spc="-10" dirty="0" err="1">
                <a:cs typeface="Aharoni"/>
              </a:rPr>
              <a:t>procesamiento</a:t>
            </a:r>
            <a:r>
              <a:rPr lang="en-US" sz="1900" b="1" spc="-10" dirty="0">
                <a:cs typeface="Aharoni"/>
              </a:rPr>
              <a:t> de </a:t>
            </a:r>
            <a:r>
              <a:rPr lang="en-US" sz="1900" b="1" spc="-10" dirty="0" err="1">
                <a:cs typeface="Aharoni"/>
              </a:rPr>
              <a:t>bebidas</a:t>
            </a:r>
            <a:r>
              <a:rPr lang="en-US" sz="1900" b="1" spc="-10" dirty="0">
                <a:cs typeface="Aharoni"/>
              </a:rPr>
              <a:t> </a:t>
            </a:r>
            <a:r>
              <a:rPr lang="en-US" sz="1900" b="1" spc="-10" dirty="0" err="1">
                <a:cs typeface="Aharoni"/>
              </a:rPr>
              <a:t>gaseosas</a:t>
            </a:r>
            <a:endParaRPr lang="en-US" sz="1900" dirty="0">
              <a:cs typeface="Aharoni"/>
            </a:endParaRPr>
          </a:p>
          <a:p>
            <a:pPr marL="1155700" lvl="2">
              <a:lnSpc>
                <a:spcPct val="120000"/>
              </a:lnSpc>
              <a:spcBef>
                <a:spcPts val="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1900" b="1" spc="-5" dirty="0">
                <a:cs typeface="Aharoni"/>
              </a:rPr>
              <a:t>Deboning/meat</a:t>
            </a:r>
            <a:r>
              <a:rPr lang="en-US" sz="1900" b="1" spc="-55" dirty="0">
                <a:cs typeface="Aharoni"/>
              </a:rPr>
              <a:t> </a:t>
            </a:r>
            <a:r>
              <a:rPr lang="en-US" sz="1900" b="1" spc="-10" dirty="0">
                <a:cs typeface="Aharoni"/>
              </a:rPr>
              <a:t>processing /</a:t>
            </a:r>
            <a:r>
              <a:rPr lang="en-US" sz="1900" b="1" spc="-10" dirty="0" err="1">
                <a:cs typeface="Aharoni"/>
              </a:rPr>
              <a:t>deshuesado</a:t>
            </a:r>
            <a:r>
              <a:rPr lang="en-US" sz="1900" b="1" spc="-10" dirty="0">
                <a:cs typeface="Aharoni"/>
              </a:rPr>
              <a:t> y </a:t>
            </a:r>
            <a:r>
              <a:rPr lang="en-US" sz="1900" b="1" spc="-10" dirty="0" err="1">
                <a:cs typeface="Aharoni"/>
              </a:rPr>
              <a:t>procesamiento</a:t>
            </a:r>
            <a:r>
              <a:rPr lang="en-US" sz="1900" b="1" spc="-10" dirty="0">
                <a:cs typeface="Aharoni"/>
              </a:rPr>
              <a:t> de </a:t>
            </a:r>
            <a:r>
              <a:rPr lang="en-US" sz="1900" b="1" spc="-10" dirty="0" err="1">
                <a:cs typeface="Aharoni"/>
              </a:rPr>
              <a:t>carnes</a:t>
            </a:r>
            <a:endParaRPr lang="en-US" sz="1900" dirty="0">
              <a:cs typeface="Aharoni"/>
            </a:endParaRPr>
          </a:p>
          <a:p>
            <a:pPr marL="698500" lvl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200" b="1" spc="-10" dirty="0" err="1">
                <a:cs typeface="Aharoni"/>
              </a:rPr>
              <a:t>Gardenery</a:t>
            </a:r>
            <a:r>
              <a:rPr lang="en-US" sz="2200" b="1" spc="-10" dirty="0">
                <a:cs typeface="Aharoni"/>
              </a:rPr>
              <a:t>/ </a:t>
            </a:r>
            <a:r>
              <a:rPr lang="en-US" sz="2200" b="1" spc="-10" dirty="0" err="1">
                <a:cs typeface="Aharoni"/>
              </a:rPr>
              <a:t>Jardinería</a:t>
            </a:r>
            <a:endParaRPr lang="en-US" sz="2200" dirty="0">
              <a:cs typeface="Aharoni"/>
            </a:endParaRPr>
          </a:p>
          <a:p>
            <a:pPr marL="698500" lvl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200" b="1" spc="-10" dirty="0">
                <a:cs typeface="Aharoni"/>
              </a:rPr>
              <a:t>Landscaping- </a:t>
            </a:r>
            <a:r>
              <a:rPr lang="en-US" sz="2200" b="1" spc="-10" dirty="0" err="1">
                <a:cs typeface="Aharoni"/>
              </a:rPr>
              <a:t>paisajismo</a:t>
            </a:r>
            <a:endParaRPr lang="hu-HU" sz="2200" b="1" spc="-10" dirty="0">
              <a:cs typeface="Aharoni"/>
            </a:endParaRPr>
          </a:p>
          <a:p>
            <a:pPr marL="698500" lvl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hu-HU" sz="2200" b="1" spc="-10" dirty="0">
                <a:cs typeface="Aharoni"/>
              </a:rPr>
              <a:t>Land surveying</a:t>
            </a:r>
            <a:r>
              <a:rPr lang="es-ES" sz="2200" b="1" spc="-10" dirty="0">
                <a:cs typeface="Aharoni"/>
              </a:rPr>
              <a:t>- </a:t>
            </a:r>
            <a:r>
              <a:rPr lang="es-ES" sz="2200" b="1" spc="-10" dirty="0" err="1">
                <a:cs typeface="Aharoni"/>
              </a:rPr>
              <a:t>topogafía</a:t>
            </a:r>
            <a:endParaRPr lang="en-US" sz="2200" dirty="0">
              <a:cs typeface="Aharoni"/>
            </a:endParaRPr>
          </a:p>
          <a:p>
            <a:endParaRPr lang="hu-HU" dirty="0">
              <a:cs typeface="Aharoni" panose="02010803020104030203"/>
            </a:endParaRPr>
          </a:p>
        </p:txBody>
      </p:sp>
    </p:spTree>
    <p:extLst>
      <p:ext uri="{BB962C8B-B14F-4D97-AF65-F5344CB8AC3E}">
        <p14:creationId xmlns:p14="http://schemas.microsoft.com/office/powerpoint/2010/main" val="250484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460121"/>
            <a:ext cx="10513059" cy="677108"/>
          </a:xfrm>
        </p:spPr>
        <p:txBody>
          <a:bodyPr>
            <a:normAutofit fontScale="90000"/>
          </a:bodyPr>
          <a:lstStyle/>
          <a:p>
            <a:r>
              <a:rPr lang="hu-HU" sz="5700" dirty="0">
                <a:cs typeface="Aharoni" panose="02010803020104030203"/>
              </a:rPr>
              <a:t>ISCED</a:t>
            </a:r>
            <a:r>
              <a:rPr lang="hu-HU" dirty="0">
                <a:cs typeface="Aharoni" panose="02010803020104030203"/>
              </a:rPr>
              <a:t> System</a:t>
            </a:r>
          </a:p>
        </p:txBody>
      </p:sp>
      <p:sp>
        <p:nvSpPr>
          <p:cNvPr id="3" name="Szöveg helye 2"/>
          <p:cNvSpPr>
            <a:spLocks noGrp="1"/>
          </p:cNvSpPr>
          <p:nvPr>
            <p:ph idx="1"/>
          </p:nvPr>
        </p:nvSpPr>
        <p:spPr>
          <a:xfrm>
            <a:off x="1143000" y="1295400"/>
            <a:ext cx="967486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International Standard Classification of education</a:t>
            </a:r>
            <a:r>
              <a:rPr lang="hu-HU" dirty="0">
                <a:latin typeface="Aharoni" panose="02010803020104030203" pitchFamily="2" charset="-79"/>
                <a:cs typeface="Aharoni" panose="02010803020104030203" pitchFamily="2" charset="-79"/>
              </a:rPr>
              <a:t> (2011)</a:t>
            </a:r>
          </a:p>
        </p:txBody>
      </p:sp>
      <p:sp>
        <p:nvSpPr>
          <p:cNvPr id="4" name="Téglalap 3"/>
          <p:cNvSpPr/>
          <p:nvPr/>
        </p:nvSpPr>
        <p:spPr>
          <a:xfrm>
            <a:off x="1143000" y="2057400"/>
            <a:ext cx="10588269" cy="379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>
                <a:effectLst/>
                <a:cs typeface="Aharoni" panose="02010803020104030203" pitchFamily="2" charset="-79"/>
              </a:rPr>
              <a:t>ISCED level 0 – Early childhood education </a:t>
            </a:r>
            <a:r>
              <a:rPr lang="es-ES" dirty="0">
                <a:cs typeface="Aharoni" panose="02010803020104030203" pitchFamily="2" charset="-79"/>
              </a:rPr>
              <a:t>- Infantil</a:t>
            </a:r>
            <a:endParaRPr lang="hu-HU" dirty="0">
              <a:effectLst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hu-HU" dirty="0">
                <a:effectLst/>
                <a:cs typeface="Aharoni" panose="02010803020104030203" pitchFamily="2" charset="-79"/>
              </a:rPr>
              <a:t>ISCED level 1 – Primary education</a:t>
            </a:r>
            <a:r>
              <a:rPr lang="es-ES" dirty="0">
                <a:effectLst/>
                <a:cs typeface="Aharoni" panose="02010803020104030203" pitchFamily="2" charset="-79"/>
              </a:rPr>
              <a:t>-</a:t>
            </a:r>
            <a:r>
              <a:rPr lang="hu-HU" dirty="0">
                <a:effectLst/>
                <a:cs typeface="Aharoni" panose="02010803020104030203" pitchFamily="2" charset="-79"/>
              </a:rPr>
              <a:t> </a:t>
            </a:r>
            <a:r>
              <a:rPr lang="es-ES" dirty="0">
                <a:effectLst/>
                <a:cs typeface="Aharoni" panose="02010803020104030203" pitchFamily="2" charset="-79"/>
              </a:rPr>
              <a:t> Primaria</a:t>
            </a:r>
            <a:endParaRPr lang="hu-HU" dirty="0">
              <a:effectLst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hu-HU" dirty="0">
                <a:effectLst/>
                <a:cs typeface="Aharoni" panose="02010803020104030203" pitchFamily="2" charset="-79"/>
              </a:rPr>
              <a:t>ISCED level 2 – Lower secondary education</a:t>
            </a:r>
            <a:r>
              <a:rPr lang="es-ES" dirty="0">
                <a:effectLst/>
                <a:cs typeface="Aharoni" panose="02010803020104030203" pitchFamily="2" charset="-79"/>
              </a:rPr>
              <a:t>-</a:t>
            </a:r>
            <a:r>
              <a:rPr lang="hu-HU" dirty="0">
                <a:effectLst/>
                <a:cs typeface="Aharoni" panose="02010803020104030203" pitchFamily="2" charset="-79"/>
              </a:rPr>
              <a:t> </a:t>
            </a:r>
            <a:r>
              <a:rPr lang="es-ES" dirty="0">
                <a:effectLst/>
                <a:cs typeface="Aharoni" panose="02010803020104030203" pitchFamily="2" charset="-79"/>
              </a:rPr>
              <a:t>Secundaria</a:t>
            </a:r>
            <a:endParaRPr lang="hu-HU" dirty="0">
              <a:effectLst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rgbClr val="00B050"/>
                </a:solidFill>
                <a:effectLst/>
                <a:cs typeface="Aharoni" panose="02010803020104030203" pitchFamily="2" charset="-79"/>
              </a:rPr>
              <a:t>ISCED level 3 – Upper secondary education </a:t>
            </a:r>
            <a:r>
              <a:rPr lang="es-ES" dirty="0">
                <a:solidFill>
                  <a:srgbClr val="00B050"/>
                </a:solidFill>
                <a:effectLst/>
                <a:cs typeface="Aharoni" panose="02010803020104030203" pitchFamily="2" charset="-79"/>
              </a:rPr>
              <a:t>- (Bachillerato)</a:t>
            </a:r>
            <a:endParaRPr lang="hu-HU" dirty="0">
              <a:solidFill>
                <a:srgbClr val="00B050"/>
              </a:solidFill>
              <a:effectLst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rgbClr val="00B050"/>
                </a:solidFill>
                <a:effectLst/>
                <a:cs typeface="Aharoni" panose="02010803020104030203" pitchFamily="2" charset="-79"/>
              </a:rPr>
              <a:t>ISCED level 4 – Post-secondary non-tertiary education</a:t>
            </a:r>
            <a:r>
              <a:rPr lang="es-ES" dirty="0">
                <a:solidFill>
                  <a:srgbClr val="00B050"/>
                </a:solidFill>
                <a:effectLst/>
                <a:cs typeface="Aharoni" panose="02010803020104030203" pitchFamily="2" charset="-79"/>
              </a:rPr>
              <a:t> (Post bachillerato, pero todavía secundaria)</a:t>
            </a:r>
            <a:endParaRPr lang="hu-HU" dirty="0">
              <a:solidFill>
                <a:srgbClr val="00B050"/>
              </a:solidFill>
              <a:effectLst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rgbClr val="00B050"/>
                </a:solidFill>
                <a:effectLst/>
                <a:cs typeface="Aharoni" panose="02010803020104030203" pitchFamily="2" charset="-79"/>
              </a:rPr>
              <a:t>ISCED level 5 – Short-cycle tertiary education </a:t>
            </a:r>
            <a:r>
              <a:rPr lang="es-ES" dirty="0">
                <a:solidFill>
                  <a:srgbClr val="00B050"/>
                </a:solidFill>
                <a:effectLst/>
                <a:cs typeface="Aharoni" panose="02010803020104030203" pitchFamily="2" charset="-79"/>
              </a:rPr>
              <a:t> (terciaria)</a:t>
            </a:r>
            <a:endParaRPr lang="hu-HU" dirty="0">
              <a:solidFill>
                <a:srgbClr val="00B050"/>
              </a:solidFill>
              <a:effectLst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hu-HU" dirty="0">
                <a:effectLst/>
                <a:cs typeface="Aharoni" panose="02010803020104030203" pitchFamily="2" charset="-79"/>
              </a:rPr>
              <a:t>ISCED level 6 – Bachelor’s or equivalent level </a:t>
            </a:r>
            <a:r>
              <a:rPr lang="es-ES" dirty="0">
                <a:effectLst/>
                <a:cs typeface="Aharoni" panose="02010803020104030203" pitchFamily="2" charset="-79"/>
              </a:rPr>
              <a:t> (Grado)</a:t>
            </a:r>
            <a:endParaRPr lang="hu-HU" dirty="0">
              <a:effectLst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hu-HU" dirty="0">
                <a:effectLst/>
                <a:cs typeface="Aharoni" panose="02010803020104030203" pitchFamily="2" charset="-79"/>
              </a:rPr>
              <a:t>ISCED level 7 – Master’s or equivalent level </a:t>
            </a:r>
            <a:r>
              <a:rPr lang="es-ES" dirty="0">
                <a:effectLst/>
                <a:cs typeface="Aharoni" panose="02010803020104030203" pitchFamily="2" charset="-79"/>
              </a:rPr>
              <a:t>    -  Master</a:t>
            </a:r>
            <a:endParaRPr lang="hu-HU" dirty="0">
              <a:effectLst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hu-HU" dirty="0">
                <a:effectLst/>
                <a:cs typeface="Aharoni" panose="02010803020104030203" pitchFamily="2" charset="-79"/>
              </a:rPr>
              <a:t>ISCED level 8 – Doctoral or equivalent level</a:t>
            </a:r>
            <a:r>
              <a:rPr lang="es-ES" dirty="0">
                <a:effectLst/>
                <a:cs typeface="Aharoni" panose="02010803020104030203" pitchFamily="2" charset="-79"/>
              </a:rPr>
              <a:t>    -  doctorado</a:t>
            </a:r>
            <a:endParaRPr lang="hu-HU" dirty="0">
              <a:effectLst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109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998193" y="244267"/>
            <a:ext cx="8724494" cy="7848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hu-HU" spc="-5" dirty="0"/>
              <a:t>Education </a:t>
            </a:r>
            <a:r>
              <a:rPr lang="hu-HU" spc="-5" dirty="0" err="1"/>
              <a:t>system</a:t>
            </a:r>
            <a:r>
              <a:rPr lang="hu-HU" spc="-5" dirty="0"/>
              <a:t> </a:t>
            </a:r>
            <a:r>
              <a:rPr lang="hu-HU" dirty="0"/>
              <a:t>in </a:t>
            </a:r>
            <a:r>
              <a:rPr lang="hu-HU" dirty="0" err="1"/>
              <a:t>hungary</a:t>
            </a:r>
            <a:endParaRPr lang="hu-HU" spc="-5" dirty="0"/>
          </a:p>
        </p:txBody>
      </p:sp>
      <p:sp>
        <p:nvSpPr>
          <p:cNvPr id="7" name="object 3"/>
          <p:cNvSpPr/>
          <p:nvPr/>
        </p:nvSpPr>
        <p:spPr>
          <a:xfrm>
            <a:off x="1291906" y="1219200"/>
            <a:ext cx="10595294" cy="5218176"/>
          </a:xfrm>
          <a:custGeom>
            <a:avLst/>
            <a:gdLst/>
            <a:ahLst/>
            <a:cxnLst/>
            <a:rect l="l" t="t" r="r" b="b"/>
            <a:pathLst>
              <a:path w="9984105" h="5417820">
                <a:moveTo>
                  <a:pt x="7274813" y="0"/>
                </a:moveTo>
                <a:lnTo>
                  <a:pt x="7274813" y="1354454"/>
                </a:lnTo>
                <a:lnTo>
                  <a:pt x="0" y="1354454"/>
                </a:lnTo>
                <a:lnTo>
                  <a:pt x="0" y="4063365"/>
                </a:lnTo>
                <a:lnTo>
                  <a:pt x="7274813" y="4063365"/>
                </a:lnTo>
                <a:lnTo>
                  <a:pt x="7274813" y="5417820"/>
                </a:lnTo>
                <a:lnTo>
                  <a:pt x="9983724" y="2708910"/>
                </a:lnTo>
                <a:lnTo>
                  <a:pt x="7274813" y="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1182623" y="2624328"/>
            <a:ext cx="1129665" cy="2167255"/>
          </a:xfrm>
          <a:custGeom>
            <a:avLst/>
            <a:gdLst/>
            <a:ahLst/>
            <a:cxnLst/>
            <a:rect l="l" t="t" r="r" b="b"/>
            <a:pathLst>
              <a:path w="1129665" h="2167254">
                <a:moveTo>
                  <a:pt x="941070" y="0"/>
                </a:moveTo>
                <a:lnTo>
                  <a:pt x="188214" y="0"/>
                </a:lnTo>
                <a:lnTo>
                  <a:pt x="138178" y="6727"/>
                </a:lnTo>
                <a:lnTo>
                  <a:pt x="93218" y="25710"/>
                </a:lnTo>
                <a:lnTo>
                  <a:pt x="55125" y="55149"/>
                </a:lnTo>
                <a:lnTo>
                  <a:pt x="25696" y="93246"/>
                </a:lnTo>
                <a:lnTo>
                  <a:pt x="6723" y="138200"/>
                </a:lnTo>
                <a:lnTo>
                  <a:pt x="0" y="188213"/>
                </a:lnTo>
                <a:lnTo>
                  <a:pt x="0" y="1978914"/>
                </a:lnTo>
                <a:lnTo>
                  <a:pt x="6723" y="2028927"/>
                </a:lnTo>
                <a:lnTo>
                  <a:pt x="25696" y="2073881"/>
                </a:lnTo>
                <a:lnTo>
                  <a:pt x="55125" y="2111978"/>
                </a:lnTo>
                <a:lnTo>
                  <a:pt x="93218" y="2141417"/>
                </a:lnTo>
                <a:lnTo>
                  <a:pt x="138178" y="2160400"/>
                </a:lnTo>
                <a:lnTo>
                  <a:pt x="188214" y="2167128"/>
                </a:lnTo>
                <a:lnTo>
                  <a:pt x="941070" y="2167128"/>
                </a:lnTo>
                <a:lnTo>
                  <a:pt x="991083" y="2160400"/>
                </a:lnTo>
                <a:lnTo>
                  <a:pt x="1036037" y="2141417"/>
                </a:lnTo>
                <a:lnTo>
                  <a:pt x="1074134" y="2111978"/>
                </a:lnTo>
                <a:lnTo>
                  <a:pt x="1103573" y="2073881"/>
                </a:lnTo>
                <a:lnTo>
                  <a:pt x="1122556" y="2028927"/>
                </a:lnTo>
                <a:lnTo>
                  <a:pt x="1129284" y="1978914"/>
                </a:lnTo>
                <a:lnTo>
                  <a:pt x="1129284" y="188213"/>
                </a:lnTo>
                <a:lnTo>
                  <a:pt x="1122556" y="138200"/>
                </a:lnTo>
                <a:lnTo>
                  <a:pt x="1103573" y="93246"/>
                </a:lnTo>
                <a:lnTo>
                  <a:pt x="1074134" y="55149"/>
                </a:lnTo>
                <a:lnTo>
                  <a:pt x="1036037" y="25710"/>
                </a:lnTo>
                <a:lnTo>
                  <a:pt x="991083" y="6727"/>
                </a:lnTo>
                <a:lnTo>
                  <a:pt x="9410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1182623" y="2624328"/>
            <a:ext cx="1129665" cy="2167255"/>
          </a:xfrm>
          <a:custGeom>
            <a:avLst/>
            <a:gdLst/>
            <a:ahLst/>
            <a:cxnLst/>
            <a:rect l="l" t="t" r="r" b="b"/>
            <a:pathLst>
              <a:path w="1129665" h="2167254">
                <a:moveTo>
                  <a:pt x="0" y="188213"/>
                </a:moveTo>
                <a:lnTo>
                  <a:pt x="6723" y="138200"/>
                </a:lnTo>
                <a:lnTo>
                  <a:pt x="25696" y="93246"/>
                </a:lnTo>
                <a:lnTo>
                  <a:pt x="55125" y="55149"/>
                </a:lnTo>
                <a:lnTo>
                  <a:pt x="93218" y="25710"/>
                </a:lnTo>
                <a:lnTo>
                  <a:pt x="138178" y="6727"/>
                </a:lnTo>
                <a:lnTo>
                  <a:pt x="188214" y="0"/>
                </a:lnTo>
                <a:lnTo>
                  <a:pt x="941070" y="0"/>
                </a:lnTo>
                <a:lnTo>
                  <a:pt x="991083" y="6727"/>
                </a:lnTo>
                <a:lnTo>
                  <a:pt x="1036037" y="25710"/>
                </a:lnTo>
                <a:lnTo>
                  <a:pt x="1074134" y="55149"/>
                </a:lnTo>
                <a:lnTo>
                  <a:pt x="1103573" y="93246"/>
                </a:lnTo>
                <a:lnTo>
                  <a:pt x="1122556" y="138200"/>
                </a:lnTo>
                <a:lnTo>
                  <a:pt x="1129284" y="188213"/>
                </a:lnTo>
                <a:lnTo>
                  <a:pt x="1129284" y="1978914"/>
                </a:lnTo>
                <a:lnTo>
                  <a:pt x="1122556" y="2028927"/>
                </a:lnTo>
                <a:lnTo>
                  <a:pt x="1103573" y="2073881"/>
                </a:lnTo>
                <a:lnTo>
                  <a:pt x="1074134" y="2111978"/>
                </a:lnTo>
                <a:lnTo>
                  <a:pt x="1036037" y="2141417"/>
                </a:lnTo>
                <a:lnTo>
                  <a:pt x="991083" y="2160400"/>
                </a:lnTo>
                <a:lnTo>
                  <a:pt x="941070" y="2167128"/>
                </a:lnTo>
                <a:lnTo>
                  <a:pt x="188214" y="2167128"/>
                </a:lnTo>
                <a:lnTo>
                  <a:pt x="138178" y="2160400"/>
                </a:lnTo>
                <a:lnTo>
                  <a:pt x="93218" y="2141417"/>
                </a:lnTo>
                <a:lnTo>
                  <a:pt x="55125" y="2111978"/>
                </a:lnTo>
                <a:lnTo>
                  <a:pt x="25696" y="2073881"/>
                </a:lnTo>
                <a:lnTo>
                  <a:pt x="6723" y="2028927"/>
                </a:lnTo>
                <a:lnTo>
                  <a:pt x="0" y="1978914"/>
                </a:lnTo>
                <a:lnTo>
                  <a:pt x="0" y="188213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 txBox="1"/>
          <p:nvPr/>
        </p:nvSpPr>
        <p:spPr>
          <a:xfrm>
            <a:off x="1322628" y="3140710"/>
            <a:ext cx="848360" cy="1109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cs typeface="Calibri"/>
              </a:rPr>
              <a:t>ISCED</a:t>
            </a:r>
            <a:r>
              <a:rPr sz="1600" spc="-10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1</a:t>
            </a:r>
            <a:endParaRPr sz="1600" dirty="0">
              <a:cs typeface="Calibri"/>
            </a:endParaRPr>
          </a:p>
          <a:p>
            <a:pPr marL="1270" algn="ctr">
              <a:lnSpc>
                <a:spcPts val="1839"/>
              </a:lnSpc>
              <a:spcBef>
                <a:spcPts val="515"/>
              </a:spcBef>
            </a:pPr>
            <a:r>
              <a:rPr sz="1600" spc="-5" dirty="0">
                <a:solidFill>
                  <a:srgbClr val="FFFFFF"/>
                </a:solidFill>
                <a:cs typeface="Calibri"/>
              </a:rPr>
              <a:t>Primary</a:t>
            </a:r>
            <a:endParaRPr sz="1600" dirty="0">
              <a:cs typeface="Calibri"/>
            </a:endParaRPr>
          </a:p>
          <a:p>
            <a:pPr algn="ctr">
              <a:lnSpc>
                <a:spcPts val="1839"/>
              </a:lnSpc>
            </a:pPr>
            <a:r>
              <a:rPr sz="1600" spc="-10" dirty="0">
                <a:solidFill>
                  <a:srgbClr val="FFFFFF"/>
                </a:solidFill>
                <a:cs typeface="Calibri"/>
              </a:rPr>
              <a:t>education</a:t>
            </a:r>
            <a:endParaRPr sz="1600" dirty="0">
              <a:cs typeface="Calibri"/>
            </a:endParaRPr>
          </a:p>
          <a:p>
            <a:pPr marL="46355" algn="ctr">
              <a:lnSpc>
                <a:spcPct val="100000"/>
              </a:lnSpc>
              <a:spcBef>
                <a:spcPts val="515"/>
              </a:spcBef>
            </a:pPr>
            <a:r>
              <a:rPr sz="1600" spc="-5" dirty="0">
                <a:solidFill>
                  <a:srgbClr val="FFFFFF"/>
                </a:solidFill>
                <a:cs typeface="Calibri"/>
              </a:rPr>
              <a:t>(4</a:t>
            </a:r>
            <a:r>
              <a:rPr sz="1600" spc="-8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cs typeface="Calibri"/>
              </a:rPr>
              <a:t>years)</a:t>
            </a:r>
            <a:endParaRPr sz="1600" dirty="0">
              <a:cs typeface="Calibri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2450592" y="2624328"/>
            <a:ext cx="1129665" cy="2167255"/>
          </a:xfrm>
          <a:custGeom>
            <a:avLst/>
            <a:gdLst/>
            <a:ahLst/>
            <a:cxnLst/>
            <a:rect l="l" t="t" r="r" b="b"/>
            <a:pathLst>
              <a:path w="1129664" h="2167254">
                <a:moveTo>
                  <a:pt x="941069" y="0"/>
                </a:moveTo>
                <a:lnTo>
                  <a:pt x="188213" y="0"/>
                </a:lnTo>
                <a:lnTo>
                  <a:pt x="138200" y="6727"/>
                </a:lnTo>
                <a:lnTo>
                  <a:pt x="93246" y="25710"/>
                </a:lnTo>
                <a:lnTo>
                  <a:pt x="55149" y="55149"/>
                </a:lnTo>
                <a:lnTo>
                  <a:pt x="25710" y="93246"/>
                </a:lnTo>
                <a:lnTo>
                  <a:pt x="6727" y="138200"/>
                </a:lnTo>
                <a:lnTo>
                  <a:pt x="0" y="188213"/>
                </a:lnTo>
                <a:lnTo>
                  <a:pt x="0" y="1978914"/>
                </a:lnTo>
                <a:lnTo>
                  <a:pt x="6727" y="2028927"/>
                </a:lnTo>
                <a:lnTo>
                  <a:pt x="25710" y="2073881"/>
                </a:lnTo>
                <a:lnTo>
                  <a:pt x="55149" y="2111978"/>
                </a:lnTo>
                <a:lnTo>
                  <a:pt x="93246" y="2141417"/>
                </a:lnTo>
                <a:lnTo>
                  <a:pt x="138200" y="2160400"/>
                </a:lnTo>
                <a:lnTo>
                  <a:pt x="188213" y="2167128"/>
                </a:lnTo>
                <a:lnTo>
                  <a:pt x="941069" y="2167128"/>
                </a:lnTo>
                <a:lnTo>
                  <a:pt x="991083" y="2160400"/>
                </a:lnTo>
                <a:lnTo>
                  <a:pt x="1036037" y="2141417"/>
                </a:lnTo>
                <a:lnTo>
                  <a:pt x="1074134" y="2111978"/>
                </a:lnTo>
                <a:lnTo>
                  <a:pt x="1103573" y="2073881"/>
                </a:lnTo>
                <a:lnTo>
                  <a:pt x="1122556" y="2028927"/>
                </a:lnTo>
                <a:lnTo>
                  <a:pt x="1129283" y="1978914"/>
                </a:lnTo>
                <a:lnTo>
                  <a:pt x="1129283" y="188213"/>
                </a:lnTo>
                <a:lnTo>
                  <a:pt x="1122556" y="138200"/>
                </a:lnTo>
                <a:lnTo>
                  <a:pt x="1103573" y="93246"/>
                </a:lnTo>
                <a:lnTo>
                  <a:pt x="1074134" y="55149"/>
                </a:lnTo>
                <a:lnTo>
                  <a:pt x="1036037" y="25710"/>
                </a:lnTo>
                <a:lnTo>
                  <a:pt x="991083" y="6727"/>
                </a:lnTo>
                <a:lnTo>
                  <a:pt x="94106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/>
        </p:nvSpPr>
        <p:spPr>
          <a:xfrm>
            <a:off x="2450592" y="2624328"/>
            <a:ext cx="1129665" cy="2167255"/>
          </a:xfrm>
          <a:custGeom>
            <a:avLst/>
            <a:gdLst/>
            <a:ahLst/>
            <a:cxnLst/>
            <a:rect l="l" t="t" r="r" b="b"/>
            <a:pathLst>
              <a:path w="1129664" h="2167254">
                <a:moveTo>
                  <a:pt x="0" y="188213"/>
                </a:moveTo>
                <a:lnTo>
                  <a:pt x="6727" y="138200"/>
                </a:lnTo>
                <a:lnTo>
                  <a:pt x="25710" y="93246"/>
                </a:lnTo>
                <a:lnTo>
                  <a:pt x="55149" y="55149"/>
                </a:lnTo>
                <a:lnTo>
                  <a:pt x="93246" y="25710"/>
                </a:lnTo>
                <a:lnTo>
                  <a:pt x="138200" y="6727"/>
                </a:lnTo>
                <a:lnTo>
                  <a:pt x="188213" y="0"/>
                </a:lnTo>
                <a:lnTo>
                  <a:pt x="941069" y="0"/>
                </a:lnTo>
                <a:lnTo>
                  <a:pt x="991083" y="6727"/>
                </a:lnTo>
                <a:lnTo>
                  <a:pt x="1036037" y="25710"/>
                </a:lnTo>
                <a:lnTo>
                  <a:pt x="1074134" y="55149"/>
                </a:lnTo>
                <a:lnTo>
                  <a:pt x="1103573" y="93246"/>
                </a:lnTo>
                <a:lnTo>
                  <a:pt x="1122556" y="138200"/>
                </a:lnTo>
                <a:lnTo>
                  <a:pt x="1129283" y="188213"/>
                </a:lnTo>
                <a:lnTo>
                  <a:pt x="1129283" y="1978914"/>
                </a:lnTo>
                <a:lnTo>
                  <a:pt x="1122556" y="2028927"/>
                </a:lnTo>
                <a:lnTo>
                  <a:pt x="1103573" y="2073881"/>
                </a:lnTo>
                <a:lnTo>
                  <a:pt x="1074134" y="2111978"/>
                </a:lnTo>
                <a:lnTo>
                  <a:pt x="1036037" y="2141417"/>
                </a:lnTo>
                <a:lnTo>
                  <a:pt x="991083" y="2160400"/>
                </a:lnTo>
                <a:lnTo>
                  <a:pt x="941069" y="2167128"/>
                </a:lnTo>
                <a:lnTo>
                  <a:pt x="188213" y="2167128"/>
                </a:lnTo>
                <a:lnTo>
                  <a:pt x="138200" y="2160400"/>
                </a:lnTo>
                <a:lnTo>
                  <a:pt x="93246" y="2141417"/>
                </a:lnTo>
                <a:lnTo>
                  <a:pt x="55149" y="2111978"/>
                </a:lnTo>
                <a:lnTo>
                  <a:pt x="25710" y="2073881"/>
                </a:lnTo>
                <a:lnTo>
                  <a:pt x="6727" y="2028927"/>
                </a:lnTo>
                <a:lnTo>
                  <a:pt x="0" y="1978914"/>
                </a:lnTo>
                <a:lnTo>
                  <a:pt x="0" y="18821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2580258" y="3029204"/>
            <a:ext cx="869950" cy="133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cs typeface="Calibri"/>
              </a:rPr>
              <a:t>ISCED</a:t>
            </a:r>
            <a:r>
              <a:rPr sz="1600" spc="-10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2</a:t>
            </a:r>
            <a:endParaRPr sz="1600" dirty="0">
              <a:cs typeface="Calibri"/>
            </a:endParaRPr>
          </a:p>
          <a:p>
            <a:pPr marL="12065" marR="5080" indent="2540" algn="ctr">
              <a:lnSpc>
                <a:spcPct val="91600"/>
              </a:lnSpc>
              <a:spcBef>
                <a:spcPts val="675"/>
              </a:spcBef>
            </a:pPr>
            <a:r>
              <a:rPr sz="1600" spc="-10" dirty="0">
                <a:solidFill>
                  <a:srgbClr val="FFFFFF"/>
                </a:solidFill>
                <a:cs typeface="Calibri"/>
              </a:rPr>
              <a:t>Lower  se</a:t>
            </a:r>
            <a:r>
              <a:rPr sz="1600" spc="-2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ond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y  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education</a:t>
            </a:r>
            <a:endParaRPr sz="1600" dirty="0"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15"/>
              </a:spcBef>
            </a:pPr>
            <a:r>
              <a:rPr sz="1600" spc="-5" dirty="0">
                <a:solidFill>
                  <a:srgbClr val="FFFFFF"/>
                </a:solidFill>
                <a:cs typeface="Calibri"/>
              </a:rPr>
              <a:t>(4</a:t>
            </a:r>
            <a:r>
              <a:rPr sz="1600" spc="-8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cs typeface="Calibri"/>
              </a:rPr>
              <a:t>years)</a:t>
            </a:r>
            <a:endParaRPr sz="1600" dirty="0">
              <a:cs typeface="Calibri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3601212" y="2084832"/>
            <a:ext cx="1533525" cy="1004569"/>
          </a:xfrm>
          <a:custGeom>
            <a:avLst/>
            <a:gdLst/>
            <a:ahLst/>
            <a:cxnLst/>
            <a:rect l="l" t="t" r="r" b="b"/>
            <a:pathLst>
              <a:path w="1533525" h="1004569">
                <a:moveTo>
                  <a:pt x="1365758" y="0"/>
                </a:moveTo>
                <a:lnTo>
                  <a:pt x="167386" y="0"/>
                </a:lnTo>
                <a:lnTo>
                  <a:pt x="122884" y="5978"/>
                </a:lnTo>
                <a:lnTo>
                  <a:pt x="82898" y="22850"/>
                </a:lnTo>
                <a:lnTo>
                  <a:pt x="49022" y="49021"/>
                </a:lnTo>
                <a:lnTo>
                  <a:pt x="22850" y="82898"/>
                </a:lnTo>
                <a:lnTo>
                  <a:pt x="5978" y="122884"/>
                </a:lnTo>
                <a:lnTo>
                  <a:pt x="0" y="167386"/>
                </a:lnTo>
                <a:lnTo>
                  <a:pt x="0" y="836930"/>
                </a:lnTo>
                <a:lnTo>
                  <a:pt x="5978" y="881431"/>
                </a:lnTo>
                <a:lnTo>
                  <a:pt x="22850" y="921417"/>
                </a:lnTo>
                <a:lnTo>
                  <a:pt x="49021" y="955293"/>
                </a:lnTo>
                <a:lnTo>
                  <a:pt x="82898" y="981465"/>
                </a:lnTo>
                <a:lnTo>
                  <a:pt x="122884" y="998337"/>
                </a:lnTo>
                <a:lnTo>
                  <a:pt x="167386" y="1004315"/>
                </a:lnTo>
                <a:lnTo>
                  <a:pt x="1365758" y="1004315"/>
                </a:lnTo>
                <a:lnTo>
                  <a:pt x="1410259" y="998337"/>
                </a:lnTo>
                <a:lnTo>
                  <a:pt x="1450245" y="981465"/>
                </a:lnTo>
                <a:lnTo>
                  <a:pt x="1484122" y="955294"/>
                </a:lnTo>
                <a:lnTo>
                  <a:pt x="1510293" y="921417"/>
                </a:lnTo>
                <a:lnTo>
                  <a:pt x="1527165" y="881431"/>
                </a:lnTo>
                <a:lnTo>
                  <a:pt x="1533144" y="836930"/>
                </a:lnTo>
                <a:lnTo>
                  <a:pt x="1533144" y="167386"/>
                </a:lnTo>
                <a:lnTo>
                  <a:pt x="1527165" y="122884"/>
                </a:lnTo>
                <a:lnTo>
                  <a:pt x="1510293" y="82898"/>
                </a:lnTo>
                <a:lnTo>
                  <a:pt x="1484122" y="49022"/>
                </a:lnTo>
                <a:lnTo>
                  <a:pt x="1450245" y="22850"/>
                </a:lnTo>
                <a:lnTo>
                  <a:pt x="1410259" y="5978"/>
                </a:lnTo>
                <a:lnTo>
                  <a:pt x="136575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/>
        </p:nvSpPr>
        <p:spPr>
          <a:xfrm>
            <a:off x="3601212" y="2084832"/>
            <a:ext cx="1533525" cy="1004569"/>
          </a:xfrm>
          <a:custGeom>
            <a:avLst/>
            <a:gdLst/>
            <a:ahLst/>
            <a:cxnLst/>
            <a:rect l="l" t="t" r="r" b="b"/>
            <a:pathLst>
              <a:path w="1533525" h="1004569">
                <a:moveTo>
                  <a:pt x="0" y="167386"/>
                </a:moveTo>
                <a:lnTo>
                  <a:pt x="5978" y="122884"/>
                </a:lnTo>
                <a:lnTo>
                  <a:pt x="22850" y="82898"/>
                </a:lnTo>
                <a:lnTo>
                  <a:pt x="49022" y="49021"/>
                </a:lnTo>
                <a:lnTo>
                  <a:pt x="82898" y="22850"/>
                </a:lnTo>
                <a:lnTo>
                  <a:pt x="122884" y="5978"/>
                </a:lnTo>
                <a:lnTo>
                  <a:pt x="167386" y="0"/>
                </a:lnTo>
                <a:lnTo>
                  <a:pt x="1365758" y="0"/>
                </a:lnTo>
                <a:lnTo>
                  <a:pt x="1410259" y="5978"/>
                </a:lnTo>
                <a:lnTo>
                  <a:pt x="1450245" y="22850"/>
                </a:lnTo>
                <a:lnTo>
                  <a:pt x="1484122" y="49022"/>
                </a:lnTo>
                <a:lnTo>
                  <a:pt x="1510293" y="82898"/>
                </a:lnTo>
                <a:lnTo>
                  <a:pt x="1527165" y="122884"/>
                </a:lnTo>
                <a:lnTo>
                  <a:pt x="1533144" y="167386"/>
                </a:lnTo>
                <a:lnTo>
                  <a:pt x="1533144" y="836930"/>
                </a:lnTo>
                <a:lnTo>
                  <a:pt x="1527165" y="881431"/>
                </a:lnTo>
                <a:lnTo>
                  <a:pt x="1510293" y="921417"/>
                </a:lnTo>
                <a:lnTo>
                  <a:pt x="1484122" y="955294"/>
                </a:lnTo>
                <a:lnTo>
                  <a:pt x="1450245" y="981465"/>
                </a:lnTo>
                <a:lnTo>
                  <a:pt x="1410259" y="998337"/>
                </a:lnTo>
                <a:lnTo>
                  <a:pt x="1365758" y="1004315"/>
                </a:lnTo>
                <a:lnTo>
                  <a:pt x="167386" y="1004315"/>
                </a:lnTo>
                <a:lnTo>
                  <a:pt x="122884" y="998337"/>
                </a:lnTo>
                <a:lnTo>
                  <a:pt x="82898" y="981465"/>
                </a:lnTo>
                <a:lnTo>
                  <a:pt x="49021" y="955293"/>
                </a:lnTo>
                <a:lnTo>
                  <a:pt x="22850" y="921417"/>
                </a:lnTo>
                <a:lnTo>
                  <a:pt x="5978" y="881431"/>
                </a:lnTo>
                <a:lnTo>
                  <a:pt x="0" y="836930"/>
                </a:lnTo>
                <a:lnTo>
                  <a:pt x="0" y="16738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 txBox="1"/>
          <p:nvPr/>
        </p:nvSpPr>
        <p:spPr>
          <a:xfrm>
            <a:off x="3657599" y="2090547"/>
            <a:ext cx="1471041" cy="86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cs typeface="Calibri"/>
              </a:rPr>
              <a:t>ISCED</a:t>
            </a:r>
            <a:r>
              <a:rPr sz="1400" spc="-95" dirty="0">
                <a:solidFill>
                  <a:srgbClr val="FFFFFF"/>
                </a:solidFill>
                <a:cs typeface="Calibri"/>
              </a:rPr>
              <a:t> </a:t>
            </a:r>
            <a:r>
              <a:rPr lang="hu-HU" sz="1400" spc="-5" dirty="0">
                <a:solidFill>
                  <a:srgbClr val="FFFFFF"/>
                </a:solidFill>
                <a:cs typeface="Calibri"/>
              </a:rPr>
              <a:t>4</a:t>
            </a:r>
            <a:endParaRPr sz="1400" dirty="0">
              <a:cs typeface="Calibri"/>
            </a:endParaRPr>
          </a:p>
          <a:p>
            <a:pPr marL="12700" marR="5080" algn="ctr">
              <a:lnSpc>
                <a:spcPts val="1540"/>
              </a:lnSpc>
              <a:spcBef>
                <a:spcPts val="625"/>
              </a:spcBef>
            </a:pPr>
            <a:r>
              <a:rPr lang="hu-HU" sz="1400" spc="-10" dirty="0" err="1">
                <a:solidFill>
                  <a:srgbClr val="FFFFFF"/>
                </a:solidFill>
                <a:cs typeface="Calibri"/>
              </a:rPr>
              <a:t>Post-secondary</a:t>
            </a:r>
            <a:r>
              <a:rPr lang="hu-HU" sz="140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lang="hu-HU" sz="1400" spc="-10" dirty="0" err="1">
                <a:solidFill>
                  <a:srgbClr val="FFFFFF"/>
                </a:solidFill>
                <a:cs typeface="Calibri"/>
              </a:rPr>
              <a:t>non-tertiary</a:t>
            </a:r>
            <a:r>
              <a:rPr lang="hu-HU" sz="140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lang="hu-HU" sz="1400" spc="-10" dirty="0" err="1">
                <a:solidFill>
                  <a:srgbClr val="FFFFFF"/>
                </a:solidFill>
                <a:cs typeface="Calibri"/>
              </a:rPr>
              <a:t>education</a:t>
            </a:r>
            <a:r>
              <a:rPr lang="hu-HU" sz="140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cs typeface="Calibri"/>
              </a:rPr>
              <a:t>(4</a:t>
            </a:r>
            <a:r>
              <a:rPr sz="1400" spc="-75" dirty="0">
                <a:solidFill>
                  <a:srgbClr val="FFFFFF"/>
                </a:solidFill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years)</a:t>
            </a:r>
            <a:endParaRPr sz="1400" dirty="0">
              <a:cs typeface="Calibri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3595115" y="3179065"/>
            <a:ext cx="1533525" cy="1004569"/>
          </a:xfrm>
          <a:custGeom>
            <a:avLst/>
            <a:gdLst/>
            <a:ahLst/>
            <a:cxnLst/>
            <a:rect l="l" t="t" r="r" b="b"/>
            <a:pathLst>
              <a:path w="1533525" h="1004570">
                <a:moveTo>
                  <a:pt x="1365758" y="0"/>
                </a:moveTo>
                <a:lnTo>
                  <a:pt x="167386" y="0"/>
                </a:lnTo>
                <a:lnTo>
                  <a:pt x="122884" y="5978"/>
                </a:lnTo>
                <a:lnTo>
                  <a:pt x="82898" y="22850"/>
                </a:lnTo>
                <a:lnTo>
                  <a:pt x="49022" y="49022"/>
                </a:lnTo>
                <a:lnTo>
                  <a:pt x="22850" y="82898"/>
                </a:lnTo>
                <a:lnTo>
                  <a:pt x="5978" y="122884"/>
                </a:lnTo>
                <a:lnTo>
                  <a:pt x="0" y="167386"/>
                </a:lnTo>
                <a:lnTo>
                  <a:pt x="0" y="836929"/>
                </a:lnTo>
                <a:lnTo>
                  <a:pt x="5978" y="881431"/>
                </a:lnTo>
                <a:lnTo>
                  <a:pt x="22850" y="921417"/>
                </a:lnTo>
                <a:lnTo>
                  <a:pt x="49021" y="955293"/>
                </a:lnTo>
                <a:lnTo>
                  <a:pt x="82898" y="981465"/>
                </a:lnTo>
                <a:lnTo>
                  <a:pt x="122884" y="998337"/>
                </a:lnTo>
                <a:lnTo>
                  <a:pt x="167386" y="1004315"/>
                </a:lnTo>
                <a:lnTo>
                  <a:pt x="1365758" y="1004315"/>
                </a:lnTo>
                <a:lnTo>
                  <a:pt x="1410259" y="998337"/>
                </a:lnTo>
                <a:lnTo>
                  <a:pt x="1450245" y="981465"/>
                </a:lnTo>
                <a:lnTo>
                  <a:pt x="1484121" y="955294"/>
                </a:lnTo>
                <a:lnTo>
                  <a:pt x="1510293" y="921417"/>
                </a:lnTo>
                <a:lnTo>
                  <a:pt x="1527165" y="881431"/>
                </a:lnTo>
                <a:lnTo>
                  <a:pt x="1533144" y="836929"/>
                </a:lnTo>
                <a:lnTo>
                  <a:pt x="1533144" y="167386"/>
                </a:lnTo>
                <a:lnTo>
                  <a:pt x="1527165" y="122884"/>
                </a:lnTo>
                <a:lnTo>
                  <a:pt x="1510293" y="82898"/>
                </a:lnTo>
                <a:lnTo>
                  <a:pt x="1484121" y="49022"/>
                </a:lnTo>
                <a:lnTo>
                  <a:pt x="1450245" y="22850"/>
                </a:lnTo>
                <a:lnTo>
                  <a:pt x="1410259" y="5978"/>
                </a:lnTo>
                <a:lnTo>
                  <a:pt x="1365758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/>
          <p:nvPr/>
        </p:nvSpPr>
        <p:spPr>
          <a:xfrm>
            <a:off x="3595115" y="3179065"/>
            <a:ext cx="1533525" cy="1004569"/>
          </a:xfrm>
          <a:custGeom>
            <a:avLst/>
            <a:gdLst/>
            <a:ahLst/>
            <a:cxnLst/>
            <a:rect l="l" t="t" r="r" b="b"/>
            <a:pathLst>
              <a:path w="1533525" h="1004570">
                <a:moveTo>
                  <a:pt x="0" y="167386"/>
                </a:moveTo>
                <a:lnTo>
                  <a:pt x="5978" y="122884"/>
                </a:lnTo>
                <a:lnTo>
                  <a:pt x="22850" y="82898"/>
                </a:lnTo>
                <a:lnTo>
                  <a:pt x="49022" y="49022"/>
                </a:lnTo>
                <a:lnTo>
                  <a:pt x="82898" y="22850"/>
                </a:lnTo>
                <a:lnTo>
                  <a:pt x="122884" y="5978"/>
                </a:lnTo>
                <a:lnTo>
                  <a:pt x="167386" y="0"/>
                </a:lnTo>
                <a:lnTo>
                  <a:pt x="1365758" y="0"/>
                </a:lnTo>
                <a:lnTo>
                  <a:pt x="1410259" y="5978"/>
                </a:lnTo>
                <a:lnTo>
                  <a:pt x="1450245" y="22850"/>
                </a:lnTo>
                <a:lnTo>
                  <a:pt x="1484121" y="49022"/>
                </a:lnTo>
                <a:lnTo>
                  <a:pt x="1510293" y="82898"/>
                </a:lnTo>
                <a:lnTo>
                  <a:pt x="1527165" y="122884"/>
                </a:lnTo>
                <a:lnTo>
                  <a:pt x="1533144" y="167386"/>
                </a:lnTo>
                <a:lnTo>
                  <a:pt x="1533144" y="836929"/>
                </a:lnTo>
                <a:lnTo>
                  <a:pt x="1527165" y="881431"/>
                </a:lnTo>
                <a:lnTo>
                  <a:pt x="1510293" y="921417"/>
                </a:lnTo>
                <a:lnTo>
                  <a:pt x="1484121" y="955294"/>
                </a:lnTo>
                <a:lnTo>
                  <a:pt x="1450245" y="981465"/>
                </a:lnTo>
                <a:lnTo>
                  <a:pt x="1410259" y="998337"/>
                </a:lnTo>
                <a:lnTo>
                  <a:pt x="1365758" y="1004315"/>
                </a:lnTo>
                <a:lnTo>
                  <a:pt x="167386" y="1004315"/>
                </a:lnTo>
                <a:lnTo>
                  <a:pt x="122884" y="998337"/>
                </a:lnTo>
                <a:lnTo>
                  <a:pt x="82898" y="981465"/>
                </a:lnTo>
                <a:lnTo>
                  <a:pt x="49021" y="955293"/>
                </a:lnTo>
                <a:lnTo>
                  <a:pt x="22850" y="921417"/>
                </a:lnTo>
                <a:lnTo>
                  <a:pt x="5978" y="881431"/>
                </a:lnTo>
                <a:lnTo>
                  <a:pt x="0" y="836929"/>
                </a:lnTo>
                <a:lnTo>
                  <a:pt x="0" y="16738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 txBox="1"/>
          <p:nvPr/>
        </p:nvSpPr>
        <p:spPr>
          <a:xfrm>
            <a:off x="3595116" y="3193308"/>
            <a:ext cx="1562098" cy="86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spc="-5" dirty="0">
                <a:solidFill>
                  <a:srgbClr val="FFFFFF"/>
                </a:solidFill>
                <a:latin typeface="Gill Sans MT (Szövegtörzs)"/>
                <a:cs typeface="Calibri"/>
              </a:rPr>
              <a:t>ISCED</a:t>
            </a:r>
            <a:r>
              <a:rPr lang="en-US" sz="1400" spc="-95" dirty="0">
                <a:solidFill>
                  <a:srgbClr val="FFFFFF"/>
                </a:solidFill>
                <a:latin typeface="Gill Sans MT (Szövegtörzs)"/>
                <a:cs typeface="Calibri"/>
              </a:rPr>
              <a:t> </a:t>
            </a:r>
            <a:r>
              <a:rPr lang="en-US" sz="1400" spc="-5" dirty="0">
                <a:solidFill>
                  <a:srgbClr val="FFFFFF"/>
                </a:solidFill>
                <a:latin typeface="Gill Sans MT (Szövegtörzs)"/>
                <a:cs typeface="Calibri"/>
              </a:rPr>
              <a:t>4</a:t>
            </a:r>
            <a:endParaRPr lang="en-US" sz="1400" dirty="0">
              <a:latin typeface="Gill Sans MT (Szövegtörzs)"/>
              <a:cs typeface="Calibri"/>
            </a:endParaRPr>
          </a:p>
          <a:p>
            <a:pPr marL="12700" marR="5080" algn="ctr">
              <a:lnSpc>
                <a:spcPts val="1540"/>
              </a:lnSpc>
              <a:spcBef>
                <a:spcPts val="625"/>
              </a:spcBef>
            </a:pPr>
            <a:r>
              <a:rPr lang="en-US" sz="1400" spc="-10" dirty="0">
                <a:solidFill>
                  <a:srgbClr val="FFFFFF"/>
                </a:solidFill>
                <a:latin typeface="Gill Sans MT (Szövegtörzs)"/>
                <a:cs typeface="Calibri"/>
              </a:rPr>
              <a:t>Post-secondary non-tertiary education </a:t>
            </a:r>
            <a:r>
              <a:rPr lang="en-US" sz="1400" spc="-5" dirty="0">
                <a:solidFill>
                  <a:srgbClr val="FFFFFF"/>
                </a:solidFill>
                <a:latin typeface="Gill Sans MT (Szövegtörzs)"/>
                <a:cs typeface="Calibri"/>
              </a:rPr>
              <a:t>(4</a:t>
            </a:r>
            <a:r>
              <a:rPr lang="en-US" sz="1400" spc="-75" dirty="0">
                <a:solidFill>
                  <a:srgbClr val="FFFFFF"/>
                </a:solidFill>
                <a:latin typeface="Gill Sans MT (Szövegtörzs)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Gill Sans MT (Szövegtörzs)"/>
                <a:cs typeface="Calibri"/>
              </a:rPr>
              <a:t>years)</a:t>
            </a:r>
            <a:endParaRPr lang="en-US" sz="1400" dirty="0">
              <a:latin typeface="Gill Sans MT (Szövegtörzs)"/>
              <a:cs typeface="Calibri"/>
            </a:endParaRPr>
          </a:p>
        </p:txBody>
      </p:sp>
      <p:sp>
        <p:nvSpPr>
          <p:cNvPr id="20" name="object 17"/>
          <p:cNvSpPr/>
          <p:nvPr/>
        </p:nvSpPr>
        <p:spPr>
          <a:xfrm>
            <a:off x="3596640" y="4273296"/>
            <a:ext cx="1533525" cy="1004569"/>
          </a:xfrm>
          <a:custGeom>
            <a:avLst/>
            <a:gdLst/>
            <a:ahLst/>
            <a:cxnLst/>
            <a:rect l="l" t="t" r="r" b="b"/>
            <a:pathLst>
              <a:path w="1533525" h="1004570">
                <a:moveTo>
                  <a:pt x="1365758" y="0"/>
                </a:moveTo>
                <a:lnTo>
                  <a:pt x="167385" y="0"/>
                </a:lnTo>
                <a:lnTo>
                  <a:pt x="122884" y="5978"/>
                </a:lnTo>
                <a:lnTo>
                  <a:pt x="82898" y="22850"/>
                </a:lnTo>
                <a:lnTo>
                  <a:pt x="49021" y="49021"/>
                </a:lnTo>
                <a:lnTo>
                  <a:pt x="22850" y="82898"/>
                </a:lnTo>
                <a:lnTo>
                  <a:pt x="5978" y="122884"/>
                </a:lnTo>
                <a:lnTo>
                  <a:pt x="0" y="167386"/>
                </a:lnTo>
                <a:lnTo>
                  <a:pt x="0" y="836930"/>
                </a:lnTo>
                <a:lnTo>
                  <a:pt x="5978" y="881431"/>
                </a:lnTo>
                <a:lnTo>
                  <a:pt x="22850" y="921417"/>
                </a:lnTo>
                <a:lnTo>
                  <a:pt x="49022" y="955294"/>
                </a:lnTo>
                <a:lnTo>
                  <a:pt x="82898" y="981465"/>
                </a:lnTo>
                <a:lnTo>
                  <a:pt x="122884" y="998337"/>
                </a:lnTo>
                <a:lnTo>
                  <a:pt x="167385" y="1004316"/>
                </a:lnTo>
                <a:lnTo>
                  <a:pt x="1365758" y="1004316"/>
                </a:lnTo>
                <a:lnTo>
                  <a:pt x="1410259" y="998337"/>
                </a:lnTo>
                <a:lnTo>
                  <a:pt x="1450245" y="981465"/>
                </a:lnTo>
                <a:lnTo>
                  <a:pt x="1484121" y="955294"/>
                </a:lnTo>
                <a:lnTo>
                  <a:pt x="1510293" y="921417"/>
                </a:lnTo>
                <a:lnTo>
                  <a:pt x="1527165" y="881431"/>
                </a:lnTo>
                <a:lnTo>
                  <a:pt x="1533144" y="836930"/>
                </a:lnTo>
                <a:lnTo>
                  <a:pt x="1533144" y="167386"/>
                </a:lnTo>
                <a:lnTo>
                  <a:pt x="1527165" y="122884"/>
                </a:lnTo>
                <a:lnTo>
                  <a:pt x="1510293" y="82898"/>
                </a:lnTo>
                <a:lnTo>
                  <a:pt x="1484122" y="49022"/>
                </a:lnTo>
                <a:lnTo>
                  <a:pt x="1450245" y="22850"/>
                </a:lnTo>
                <a:lnTo>
                  <a:pt x="1410259" y="5978"/>
                </a:lnTo>
                <a:lnTo>
                  <a:pt x="1365758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8"/>
          <p:cNvSpPr/>
          <p:nvPr/>
        </p:nvSpPr>
        <p:spPr>
          <a:xfrm>
            <a:off x="3596640" y="4273296"/>
            <a:ext cx="1533525" cy="1004569"/>
          </a:xfrm>
          <a:custGeom>
            <a:avLst/>
            <a:gdLst/>
            <a:ahLst/>
            <a:cxnLst/>
            <a:rect l="l" t="t" r="r" b="b"/>
            <a:pathLst>
              <a:path w="1533525" h="1004570">
                <a:moveTo>
                  <a:pt x="0" y="167386"/>
                </a:moveTo>
                <a:lnTo>
                  <a:pt x="5978" y="122884"/>
                </a:lnTo>
                <a:lnTo>
                  <a:pt x="22850" y="82898"/>
                </a:lnTo>
                <a:lnTo>
                  <a:pt x="49021" y="49021"/>
                </a:lnTo>
                <a:lnTo>
                  <a:pt x="82898" y="22850"/>
                </a:lnTo>
                <a:lnTo>
                  <a:pt x="122884" y="5978"/>
                </a:lnTo>
                <a:lnTo>
                  <a:pt x="167385" y="0"/>
                </a:lnTo>
                <a:lnTo>
                  <a:pt x="1365758" y="0"/>
                </a:lnTo>
                <a:lnTo>
                  <a:pt x="1410259" y="5978"/>
                </a:lnTo>
                <a:lnTo>
                  <a:pt x="1450245" y="22850"/>
                </a:lnTo>
                <a:lnTo>
                  <a:pt x="1484122" y="49022"/>
                </a:lnTo>
                <a:lnTo>
                  <a:pt x="1510293" y="82898"/>
                </a:lnTo>
                <a:lnTo>
                  <a:pt x="1527165" y="122884"/>
                </a:lnTo>
                <a:lnTo>
                  <a:pt x="1533144" y="167386"/>
                </a:lnTo>
                <a:lnTo>
                  <a:pt x="1533144" y="836930"/>
                </a:lnTo>
                <a:lnTo>
                  <a:pt x="1527165" y="881431"/>
                </a:lnTo>
                <a:lnTo>
                  <a:pt x="1510293" y="921417"/>
                </a:lnTo>
                <a:lnTo>
                  <a:pt x="1484121" y="955294"/>
                </a:lnTo>
                <a:lnTo>
                  <a:pt x="1450245" y="981465"/>
                </a:lnTo>
                <a:lnTo>
                  <a:pt x="1410259" y="998337"/>
                </a:lnTo>
                <a:lnTo>
                  <a:pt x="1365758" y="1004316"/>
                </a:lnTo>
                <a:lnTo>
                  <a:pt x="167385" y="1004316"/>
                </a:lnTo>
                <a:lnTo>
                  <a:pt x="122884" y="998337"/>
                </a:lnTo>
                <a:lnTo>
                  <a:pt x="82898" y="981465"/>
                </a:lnTo>
                <a:lnTo>
                  <a:pt x="49022" y="955294"/>
                </a:lnTo>
                <a:lnTo>
                  <a:pt x="22850" y="921417"/>
                </a:lnTo>
                <a:lnTo>
                  <a:pt x="5978" y="881431"/>
                </a:lnTo>
                <a:lnTo>
                  <a:pt x="0" y="836930"/>
                </a:lnTo>
                <a:lnTo>
                  <a:pt x="0" y="16738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0"/>
          <p:cNvSpPr txBox="1"/>
          <p:nvPr/>
        </p:nvSpPr>
        <p:spPr>
          <a:xfrm>
            <a:off x="3642740" y="4394153"/>
            <a:ext cx="143827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540"/>
              </a:lnSpc>
            </a:pPr>
            <a:r>
              <a:rPr lang="hu-HU" sz="1600" spc="-10" dirty="0">
                <a:solidFill>
                  <a:srgbClr val="FFFFFF"/>
                </a:solidFill>
                <a:cs typeface="Calibri"/>
              </a:rPr>
              <a:t>ISCED 3</a:t>
            </a:r>
          </a:p>
          <a:p>
            <a:pPr marL="12700" marR="5080" algn="ctr">
              <a:lnSpc>
                <a:spcPts val="1540"/>
              </a:lnSpc>
            </a:pPr>
            <a:r>
              <a:rPr lang="hu-HU" sz="1600" spc="-10" dirty="0" err="1">
                <a:solidFill>
                  <a:srgbClr val="FFFFFF"/>
                </a:solidFill>
                <a:cs typeface="Calibri"/>
              </a:rPr>
              <a:t>Upper</a:t>
            </a:r>
            <a:r>
              <a:rPr lang="hu-HU" sz="160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lang="hu-HU" sz="1600" spc="-10" dirty="0" err="1">
                <a:solidFill>
                  <a:srgbClr val="FFFFFF"/>
                </a:solidFill>
                <a:cs typeface="Calibri"/>
              </a:rPr>
              <a:t>secondary</a:t>
            </a:r>
            <a:r>
              <a:rPr lang="hu-HU" sz="160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lang="hu-HU" sz="1600" spc="-10" dirty="0" err="1">
                <a:solidFill>
                  <a:srgbClr val="FFFFFF"/>
                </a:solidFill>
                <a:cs typeface="Calibri"/>
              </a:rPr>
              <a:t>education</a:t>
            </a:r>
            <a:r>
              <a:rPr lang="hu-HU" sz="160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(3years)</a:t>
            </a:r>
            <a:endParaRPr sz="1600" dirty="0">
              <a:cs typeface="Calibri"/>
            </a:endParaRPr>
          </a:p>
        </p:txBody>
      </p:sp>
      <p:sp>
        <p:nvSpPr>
          <p:cNvPr id="24" name="object 21"/>
          <p:cNvSpPr/>
          <p:nvPr/>
        </p:nvSpPr>
        <p:spPr>
          <a:xfrm>
            <a:off x="9144000" y="2514600"/>
            <a:ext cx="1129665" cy="2167255"/>
          </a:xfrm>
          <a:custGeom>
            <a:avLst/>
            <a:gdLst/>
            <a:ahLst/>
            <a:cxnLst/>
            <a:rect l="l" t="t" r="r" b="b"/>
            <a:pathLst>
              <a:path w="1129665" h="2167254">
                <a:moveTo>
                  <a:pt x="941070" y="0"/>
                </a:moveTo>
                <a:lnTo>
                  <a:pt x="188214" y="0"/>
                </a:lnTo>
                <a:lnTo>
                  <a:pt x="138200" y="6727"/>
                </a:lnTo>
                <a:lnTo>
                  <a:pt x="93246" y="25710"/>
                </a:lnTo>
                <a:lnTo>
                  <a:pt x="55149" y="55149"/>
                </a:lnTo>
                <a:lnTo>
                  <a:pt x="25710" y="93246"/>
                </a:lnTo>
                <a:lnTo>
                  <a:pt x="6727" y="138200"/>
                </a:lnTo>
                <a:lnTo>
                  <a:pt x="0" y="188213"/>
                </a:lnTo>
                <a:lnTo>
                  <a:pt x="0" y="1978914"/>
                </a:lnTo>
                <a:lnTo>
                  <a:pt x="6727" y="2028927"/>
                </a:lnTo>
                <a:lnTo>
                  <a:pt x="25710" y="2073881"/>
                </a:lnTo>
                <a:lnTo>
                  <a:pt x="55149" y="2111978"/>
                </a:lnTo>
                <a:lnTo>
                  <a:pt x="93246" y="2141417"/>
                </a:lnTo>
                <a:lnTo>
                  <a:pt x="138200" y="2160400"/>
                </a:lnTo>
                <a:lnTo>
                  <a:pt x="188214" y="2167128"/>
                </a:lnTo>
                <a:lnTo>
                  <a:pt x="941070" y="2167128"/>
                </a:lnTo>
                <a:lnTo>
                  <a:pt x="991083" y="2160400"/>
                </a:lnTo>
                <a:lnTo>
                  <a:pt x="1036037" y="2141417"/>
                </a:lnTo>
                <a:lnTo>
                  <a:pt x="1074134" y="2111978"/>
                </a:lnTo>
                <a:lnTo>
                  <a:pt x="1103573" y="2073881"/>
                </a:lnTo>
                <a:lnTo>
                  <a:pt x="1122556" y="2028927"/>
                </a:lnTo>
                <a:lnTo>
                  <a:pt x="1129283" y="1978914"/>
                </a:lnTo>
                <a:lnTo>
                  <a:pt x="1129283" y="188213"/>
                </a:lnTo>
                <a:lnTo>
                  <a:pt x="1122556" y="138200"/>
                </a:lnTo>
                <a:lnTo>
                  <a:pt x="1103573" y="93246"/>
                </a:lnTo>
                <a:lnTo>
                  <a:pt x="1074134" y="55149"/>
                </a:lnTo>
                <a:lnTo>
                  <a:pt x="1036037" y="25710"/>
                </a:lnTo>
                <a:lnTo>
                  <a:pt x="991083" y="6727"/>
                </a:lnTo>
                <a:lnTo>
                  <a:pt x="9410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/>
          <p:cNvSpPr/>
          <p:nvPr/>
        </p:nvSpPr>
        <p:spPr>
          <a:xfrm>
            <a:off x="9144000" y="2514600"/>
            <a:ext cx="1129665" cy="2167255"/>
          </a:xfrm>
          <a:custGeom>
            <a:avLst/>
            <a:gdLst/>
            <a:ahLst/>
            <a:cxnLst/>
            <a:rect l="l" t="t" r="r" b="b"/>
            <a:pathLst>
              <a:path w="1129665" h="2167254">
                <a:moveTo>
                  <a:pt x="0" y="188213"/>
                </a:moveTo>
                <a:lnTo>
                  <a:pt x="6727" y="138200"/>
                </a:lnTo>
                <a:lnTo>
                  <a:pt x="25710" y="93246"/>
                </a:lnTo>
                <a:lnTo>
                  <a:pt x="55149" y="55149"/>
                </a:lnTo>
                <a:lnTo>
                  <a:pt x="93246" y="25710"/>
                </a:lnTo>
                <a:lnTo>
                  <a:pt x="138200" y="6727"/>
                </a:lnTo>
                <a:lnTo>
                  <a:pt x="188214" y="0"/>
                </a:lnTo>
                <a:lnTo>
                  <a:pt x="941070" y="0"/>
                </a:lnTo>
                <a:lnTo>
                  <a:pt x="991083" y="6727"/>
                </a:lnTo>
                <a:lnTo>
                  <a:pt x="1036037" y="25710"/>
                </a:lnTo>
                <a:lnTo>
                  <a:pt x="1074134" y="55149"/>
                </a:lnTo>
                <a:lnTo>
                  <a:pt x="1103573" y="93246"/>
                </a:lnTo>
                <a:lnTo>
                  <a:pt x="1122556" y="138200"/>
                </a:lnTo>
                <a:lnTo>
                  <a:pt x="1129283" y="188213"/>
                </a:lnTo>
                <a:lnTo>
                  <a:pt x="1129283" y="1978914"/>
                </a:lnTo>
                <a:lnTo>
                  <a:pt x="1122556" y="2028927"/>
                </a:lnTo>
                <a:lnTo>
                  <a:pt x="1103573" y="2073881"/>
                </a:lnTo>
                <a:lnTo>
                  <a:pt x="1074134" y="2111978"/>
                </a:lnTo>
                <a:lnTo>
                  <a:pt x="1036037" y="2141417"/>
                </a:lnTo>
                <a:lnTo>
                  <a:pt x="991083" y="2160400"/>
                </a:lnTo>
                <a:lnTo>
                  <a:pt x="941070" y="2167128"/>
                </a:lnTo>
                <a:lnTo>
                  <a:pt x="188214" y="2167128"/>
                </a:lnTo>
                <a:lnTo>
                  <a:pt x="138200" y="2160400"/>
                </a:lnTo>
                <a:lnTo>
                  <a:pt x="93246" y="2141417"/>
                </a:lnTo>
                <a:lnTo>
                  <a:pt x="55149" y="2111978"/>
                </a:lnTo>
                <a:lnTo>
                  <a:pt x="25710" y="2073881"/>
                </a:lnTo>
                <a:lnTo>
                  <a:pt x="6727" y="2028927"/>
                </a:lnTo>
                <a:lnTo>
                  <a:pt x="0" y="1978914"/>
                </a:lnTo>
                <a:lnTo>
                  <a:pt x="0" y="18821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3"/>
          <p:cNvSpPr txBox="1"/>
          <p:nvPr/>
        </p:nvSpPr>
        <p:spPr>
          <a:xfrm>
            <a:off x="9172828" y="3263265"/>
            <a:ext cx="1015492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cs typeface="Calibri"/>
              </a:rPr>
              <a:t>ISCED</a:t>
            </a:r>
            <a:r>
              <a:rPr sz="1600" b="1" spc="-75" dirty="0">
                <a:solidFill>
                  <a:srgbClr val="FFFFFF"/>
                </a:solidFill>
                <a:cs typeface="Calibri"/>
              </a:rPr>
              <a:t> </a:t>
            </a:r>
            <a:r>
              <a:rPr lang="hu-HU" sz="1600" b="1" spc="-5" dirty="0">
                <a:solidFill>
                  <a:srgbClr val="FFFFFF"/>
                </a:solidFill>
                <a:cs typeface="Calibri"/>
              </a:rPr>
              <a:t>6</a:t>
            </a:r>
            <a:r>
              <a:rPr sz="1600" b="1" spc="-5" dirty="0">
                <a:solidFill>
                  <a:srgbClr val="FFFFFF"/>
                </a:solidFill>
                <a:cs typeface="Calibri"/>
              </a:rPr>
              <a:t>-8</a:t>
            </a:r>
            <a:endParaRPr sz="1600" b="1" dirty="0">
              <a:cs typeface="Calibri"/>
            </a:endParaRPr>
          </a:p>
          <a:p>
            <a:pPr marL="12700" marR="5080" indent="1270" algn="ctr">
              <a:lnSpc>
                <a:spcPts val="1430"/>
              </a:lnSpc>
              <a:spcBef>
                <a:spcPts val="575"/>
              </a:spcBef>
            </a:pPr>
            <a:r>
              <a:rPr sz="1600" spc="-15" dirty="0">
                <a:solidFill>
                  <a:srgbClr val="FFFFFF"/>
                </a:solidFill>
                <a:cs typeface="Calibri"/>
              </a:rPr>
              <a:t>Tertiary  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ed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uc</a:t>
            </a:r>
            <a:r>
              <a:rPr sz="1600" spc="-15" dirty="0">
                <a:solidFill>
                  <a:srgbClr val="FFFFFF"/>
                </a:solidFill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tion</a:t>
            </a:r>
            <a:endParaRPr sz="1600" dirty="0">
              <a:cs typeface="Calibri"/>
            </a:endParaRPr>
          </a:p>
        </p:txBody>
      </p:sp>
      <p:sp>
        <p:nvSpPr>
          <p:cNvPr id="27" name="object 24"/>
          <p:cNvSpPr/>
          <p:nvPr/>
        </p:nvSpPr>
        <p:spPr>
          <a:xfrm>
            <a:off x="6652259" y="5055108"/>
            <a:ext cx="1533525" cy="1004569"/>
          </a:xfrm>
          <a:custGeom>
            <a:avLst/>
            <a:gdLst/>
            <a:ahLst/>
            <a:cxnLst/>
            <a:rect l="l" t="t" r="r" b="b"/>
            <a:pathLst>
              <a:path w="1533525" h="1004570">
                <a:moveTo>
                  <a:pt x="1365758" y="0"/>
                </a:moveTo>
                <a:lnTo>
                  <a:pt x="167386" y="0"/>
                </a:lnTo>
                <a:lnTo>
                  <a:pt x="122884" y="5978"/>
                </a:lnTo>
                <a:lnTo>
                  <a:pt x="82898" y="22850"/>
                </a:lnTo>
                <a:lnTo>
                  <a:pt x="49022" y="49021"/>
                </a:lnTo>
                <a:lnTo>
                  <a:pt x="22850" y="82898"/>
                </a:lnTo>
                <a:lnTo>
                  <a:pt x="5978" y="122884"/>
                </a:lnTo>
                <a:lnTo>
                  <a:pt x="0" y="167385"/>
                </a:lnTo>
                <a:lnTo>
                  <a:pt x="0" y="836929"/>
                </a:lnTo>
                <a:lnTo>
                  <a:pt x="5978" y="881427"/>
                </a:lnTo>
                <a:lnTo>
                  <a:pt x="22850" y="921412"/>
                </a:lnTo>
                <a:lnTo>
                  <a:pt x="49022" y="955289"/>
                </a:lnTo>
                <a:lnTo>
                  <a:pt x="82898" y="981462"/>
                </a:lnTo>
                <a:lnTo>
                  <a:pt x="122884" y="998336"/>
                </a:lnTo>
                <a:lnTo>
                  <a:pt x="167386" y="1004315"/>
                </a:lnTo>
                <a:lnTo>
                  <a:pt x="1365758" y="1004315"/>
                </a:lnTo>
                <a:lnTo>
                  <a:pt x="1410259" y="998336"/>
                </a:lnTo>
                <a:lnTo>
                  <a:pt x="1450245" y="981462"/>
                </a:lnTo>
                <a:lnTo>
                  <a:pt x="1484121" y="955289"/>
                </a:lnTo>
                <a:lnTo>
                  <a:pt x="1510293" y="921412"/>
                </a:lnTo>
                <a:lnTo>
                  <a:pt x="1527165" y="881427"/>
                </a:lnTo>
                <a:lnTo>
                  <a:pt x="1533143" y="836929"/>
                </a:lnTo>
                <a:lnTo>
                  <a:pt x="1533143" y="167385"/>
                </a:lnTo>
                <a:lnTo>
                  <a:pt x="1527165" y="122884"/>
                </a:lnTo>
                <a:lnTo>
                  <a:pt x="1510293" y="82898"/>
                </a:lnTo>
                <a:lnTo>
                  <a:pt x="1484121" y="49021"/>
                </a:lnTo>
                <a:lnTo>
                  <a:pt x="1450245" y="22850"/>
                </a:lnTo>
                <a:lnTo>
                  <a:pt x="1410259" y="5978"/>
                </a:lnTo>
                <a:lnTo>
                  <a:pt x="1365758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28" name="object 25"/>
          <p:cNvSpPr/>
          <p:nvPr/>
        </p:nvSpPr>
        <p:spPr>
          <a:xfrm>
            <a:off x="6652259" y="5055108"/>
            <a:ext cx="1533525" cy="1004569"/>
          </a:xfrm>
          <a:custGeom>
            <a:avLst/>
            <a:gdLst/>
            <a:ahLst/>
            <a:cxnLst/>
            <a:rect l="l" t="t" r="r" b="b"/>
            <a:pathLst>
              <a:path w="1533525" h="1004570">
                <a:moveTo>
                  <a:pt x="0" y="167385"/>
                </a:moveTo>
                <a:lnTo>
                  <a:pt x="5978" y="122884"/>
                </a:lnTo>
                <a:lnTo>
                  <a:pt x="22850" y="82898"/>
                </a:lnTo>
                <a:lnTo>
                  <a:pt x="49022" y="49021"/>
                </a:lnTo>
                <a:lnTo>
                  <a:pt x="82898" y="22850"/>
                </a:lnTo>
                <a:lnTo>
                  <a:pt x="122884" y="5978"/>
                </a:lnTo>
                <a:lnTo>
                  <a:pt x="167386" y="0"/>
                </a:lnTo>
                <a:lnTo>
                  <a:pt x="1365758" y="0"/>
                </a:lnTo>
                <a:lnTo>
                  <a:pt x="1410259" y="5978"/>
                </a:lnTo>
                <a:lnTo>
                  <a:pt x="1450245" y="22850"/>
                </a:lnTo>
                <a:lnTo>
                  <a:pt x="1484121" y="49021"/>
                </a:lnTo>
                <a:lnTo>
                  <a:pt x="1510293" y="82898"/>
                </a:lnTo>
                <a:lnTo>
                  <a:pt x="1527165" y="122884"/>
                </a:lnTo>
                <a:lnTo>
                  <a:pt x="1533143" y="167385"/>
                </a:lnTo>
                <a:lnTo>
                  <a:pt x="1533143" y="836929"/>
                </a:lnTo>
                <a:lnTo>
                  <a:pt x="1527165" y="881427"/>
                </a:lnTo>
                <a:lnTo>
                  <a:pt x="1510293" y="921412"/>
                </a:lnTo>
                <a:lnTo>
                  <a:pt x="1484121" y="955289"/>
                </a:lnTo>
                <a:lnTo>
                  <a:pt x="1450245" y="981462"/>
                </a:lnTo>
                <a:lnTo>
                  <a:pt x="1410259" y="998336"/>
                </a:lnTo>
                <a:lnTo>
                  <a:pt x="1365758" y="1004315"/>
                </a:lnTo>
                <a:lnTo>
                  <a:pt x="167386" y="1004315"/>
                </a:lnTo>
                <a:lnTo>
                  <a:pt x="122884" y="998336"/>
                </a:lnTo>
                <a:lnTo>
                  <a:pt x="82898" y="981462"/>
                </a:lnTo>
                <a:lnTo>
                  <a:pt x="49022" y="955289"/>
                </a:lnTo>
                <a:lnTo>
                  <a:pt x="22850" y="921412"/>
                </a:lnTo>
                <a:lnTo>
                  <a:pt x="5978" y="881427"/>
                </a:lnTo>
                <a:lnTo>
                  <a:pt x="0" y="836929"/>
                </a:lnTo>
                <a:lnTo>
                  <a:pt x="0" y="16738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6"/>
          <p:cNvSpPr txBox="1"/>
          <p:nvPr/>
        </p:nvSpPr>
        <p:spPr>
          <a:xfrm>
            <a:off x="6852285" y="5260386"/>
            <a:ext cx="1189863" cy="625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 marR="5080" indent="-81280" algn="ctr">
              <a:lnSpc>
                <a:spcPct val="126899"/>
              </a:lnSpc>
            </a:pPr>
            <a:r>
              <a:rPr sz="1600" b="1" spc="-5" dirty="0">
                <a:solidFill>
                  <a:srgbClr val="FFFFFF"/>
                </a:solidFill>
                <a:cs typeface="Calibri"/>
              </a:rPr>
              <a:t>ISCED</a:t>
            </a:r>
            <a:r>
              <a:rPr lang="hu-HU" sz="1600" b="1" spc="-5" dirty="0">
                <a:solidFill>
                  <a:srgbClr val="FFFFFF"/>
                </a:solidFill>
                <a:cs typeface="Calibri"/>
              </a:rPr>
              <a:t>4                         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GCSE</a:t>
            </a:r>
            <a:endParaRPr sz="1600" dirty="0">
              <a:cs typeface="Calibri"/>
            </a:endParaRPr>
          </a:p>
        </p:txBody>
      </p:sp>
      <p:sp>
        <p:nvSpPr>
          <p:cNvPr id="30" name="object 27"/>
          <p:cNvSpPr/>
          <p:nvPr/>
        </p:nvSpPr>
        <p:spPr>
          <a:xfrm>
            <a:off x="6652259" y="3579877"/>
            <a:ext cx="1533525" cy="1004569"/>
          </a:xfrm>
          <a:custGeom>
            <a:avLst/>
            <a:gdLst/>
            <a:ahLst/>
            <a:cxnLst/>
            <a:rect l="l" t="t" r="r" b="b"/>
            <a:pathLst>
              <a:path w="1533525" h="1004570">
                <a:moveTo>
                  <a:pt x="1365758" y="0"/>
                </a:moveTo>
                <a:lnTo>
                  <a:pt x="167386" y="0"/>
                </a:lnTo>
                <a:lnTo>
                  <a:pt x="122884" y="5978"/>
                </a:lnTo>
                <a:lnTo>
                  <a:pt x="82898" y="22850"/>
                </a:lnTo>
                <a:lnTo>
                  <a:pt x="49022" y="49022"/>
                </a:lnTo>
                <a:lnTo>
                  <a:pt x="22850" y="82898"/>
                </a:lnTo>
                <a:lnTo>
                  <a:pt x="5978" y="122884"/>
                </a:lnTo>
                <a:lnTo>
                  <a:pt x="0" y="167385"/>
                </a:lnTo>
                <a:lnTo>
                  <a:pt x="0" y="836929"/>
                </a:lnTo>
                <a:lnTo>
                  <a:pt x="5978" y="881431"/>
                </a:lnTo>
                <a:lnTo>
                  <a:pt x="22850" y="921417"/>
                </a:lnTo>
                <a:lnTo>
                  <a:pt x="49022" y="955293"/>
                </a:lnTo>
                <a:lnTo>
                  <a:pt x="82898" y="981465"/>
                </a:lnTo>
                <a:lnTo>
                  <a:pt x="122884" y="998337"/>
                </a:lnTo>
                <a:lnTo>
                  <a:pt x="167386" y="1004315"/>
                </a:lnTo>
                <a:lnTo>
                  <a:pt x="1365758" y="1004315"/>
                </a:lnTo>
                <a:lnTo>
                  <a:pt x="1410259" y="998337"/>
                </a:lnTo>
                <a:lnTo>
                  <a:pt x="1450245" y="981465"/>
                </a:lnTo>
                <a:lnTo>
                  <a:pt x="1484121" y="955294"/>
                </a:lnTo>
                <a:lnTo>
                  <a:pt x="1510293" y="921417"/>
                </a:lnTo>
                <a:lnTo>
                  <a:pt x="1527165" y="881431"/>
                </a:lnTo>
                <a:lnTo>
                  <a:pt x="1533143" y="836929"/>
                </a:lnTo>
                <a:lnTo>
                  <a:pt x="1533143" y="167385"/>
                </a:lnTo>
                <a:lnTo>
                  <a:pt x="1527165" y="122884"/>
                </a:lnTo>
                <a:lnTo>
                  <a:pt x="1510293" y="82898"/>
                </a:lnTo>
                <a:lnTo>
                  <a:pt x="1484121" y="49022"/>
                </a:lnTo>
                <a:lnTo>
                  <a:pt x="1450245" y="22850"/>
                </a:lnTo>
                <a:lnTo>
                  <a:pt x="1410259" y="5978"/>
                </a:lnTo>
                <a:lnTo>
                  <a:pt x="1365758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>
            <a:off x="6652259" y="3579877"/>
            <a:ext cx="1533525" cy="1004569"/>
          </a:xfrm>
          <a:custGeom>
            <a:avLst/>
            <a:gdLst/>
            <a:ahLst/>
            <a:cxnLst/>
            <a:rect l="l" t="t" r="r" b="b"/>
            <a:pathLst>
              <a:path w="1533525" h="1004570">
                <a:moveTo>
                  <a:pt x="0" y="167385"/>
                </a:moveTo>
                <a:lnTo>
                  <a:pt x="5978" y="122884"/>
                </a:lnTo>
                <a:lnTo>
                  <a:pt x="22850" y="82898"/>
                </a:lnTo>
                <a:lnTo>
                  <a:pt x="49022" y="49022"/>
                </a:lnTo>
                <a:lnTo>
                  <a:pt x="82898" y="22850"/>
                </a:lnTo>
                <a:lnTo>
                  <a:pt x="122884" y="5978"/>
                </a:lnTo>
                <a:lnTo>
                  <a:pt x="167386" y="0"/>
                </a:lnTo>
                <a:lnTo>
                  <a:pt x="1365758" y="0"/>
                </a:lnTo>
                <a:lnTo>
                  <a:pt x="1410259" y="5978"/>
                </a:lnTo>
                <a:lnTo>
                  <a:pt x="1450245" y="22850"/>
                </a:lnTo>
                <a:lnTo>
                  <a:pt x="1484121" y="49022"/>
                </a:lnTo>
                <a:lnTo>
                  <a:pt x="1510293" y="82898"/>
                </a:lnTo>
                <a:lnTo>
                  <a:pt x="1527165" y="122884"/>
                </a:lnTo>
                <a:lnTo>
                  <a:pt x="1533143" y="167385"/>
                </a:lnTo>
                <a:lnTo>
                  <a:pt x="1533143" y="836929"/>
                </a:lnTo>
                <a:lnTo>
                  <a:pt x="1527165" y="881431"/>
                </a:lnTo>
                <a:lnTo>
                  <a:pt x="1510293" y="921417"/>
                </a:lnTo>
                <a:lnTo>
                  <a:pt x="1484121" y="955294"/>
                </a:lnTo>
                <a:lnTo>
                  <a:pt x="1450245" y="981465"/>
                </a:lnTo>
                <a:lnTo>
                  <a:pt x="1410259" y="998337"/>
                </a:lnTo>
                <a:lnTo>
                  <a:pt x="1365758" y="1004315"/>
                </a:lnTo>
                <a:lnTo>
                  <a:pt x="167386" y="1004315"/>
                </a:lnTo>
                <a:lnTo>
                  <a:pt x="122884" y="998337"/>
                </a:lnTo>
                <a:lnTo>
                  <a:pt x="82898" y="981465"/>
                </a:lnTo>
                <a:lnTo>
                  <a:pt x="49022" y="955293"/>
                </a:lnTo>
                <a:lnTo>
                  <a:pt x="22850" y="921417"/>
                </a:lnTo>
                <a:lnTo>
                  <a:pt x="5978" y="881431"/>
                </a:lnTo>
                <a:lnTo>
                  <a:pt x="0" y="836929"/>
                </a:lnTo>
                <a:lnTo>
                  <a:pt x="0" y="16738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/>
          <p:cNvSpPr txBox="1"/>
          <p:nvPr/>
        </p:nvSpPr>
        <p:spPr>
          <a:xfrm>
            <a:off x="6730949" y="3657093"/>
            <a:ext cx="1447598" cy="865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cs typeface="Calibri"/>
              </a:rPr>
              <a:t>ISCED</a:t>
            </a:r>
            <a:r>
              <a:rPr sz="1600" b="1" spc="-85" dirty="0">
                <a:solidFill>
                  <a:srgbClr val="FFFFFF"/>
                </a:solidFill>
                <a:cs typeface="Calibri"/>
              </a:rPr>
              <a:t> </a:t>
            </a:r>
            <a:r>
              <a:rPr lang="hu-HU" sz="1600" b="1" spc="-5" dirty="0">
                <a:solidFill>
                  <a:srgbClr val="FFFFFF"/>
                </a:solidFill>
                <a:cs typeface="Calibri"/>
              </a:rPr>
              <a:t>5</a:t>
            </a:r>
            <a:endParaRPr sz="1600" b="1" dirty="0">
              <a:cs typeface="Calibri"/>
            </a:endParaRPr>
          </a:p>
          <a:p>
            <a:pPr marL="12065" marR="5080" algn="ctr">
              <a:lnSpc>
                <a:spcPts val="1430"/>
              </a:lnSpc>
              <a:spcBef>
                <a:spcPts val="575"/>
              </a:spcBef>
            </a:pPr>
            <a:r>
              <a:rPr lang="hu-HU" sz="1600" spc="-5" dirty="0" err="1">
                <a:solidFill>
                  <a:srgbClr val="FFFFFF"/>
                </a:solidFill>
                <a:cs typeface="Calibri"/>
              </a:rPr>
              <a:t>Short-cycle</a:t>
            </a:r>
            <a:r>
              <a:rPr lang="hu-HU" sz="1600" spc="-5" dirty="0">
                <a:solidFill>
                  <a:srgbClr val="FFFFFF"/>
                </a:solidFill>
                <a:cs typeface="Calibri"/>
              </a:rPr>
              <a:t> </a:t>
            </a:r>
            <a:r>
              <a:rPr lang="hu-HU" sz="1600" spc="-5" dirty="0" err="1">
                <a:solidFill>
                  <a:srgbClr val="FFFFFF"/>
                </a:solidFill>
                <a:cs typeface="Calibri"/>
              </a:rPr>
              <a:t>tertiary</a:t>
            </a:r>
            <a:r>
              <a:rPr lang="hu-HU" sz="1600" spc="-5" dirty="0">
                <a:solidFill>
                  <a:srgbClr val="FFFFFF"/>
                </a:solidFill>
                <a:cs typeface="Calibri"/>
              </a:rPr>
              <a:t> </a:t>
            </a:r>
            <a:r>
              <a:rPr lang="hu-HU" sz="1600" spc="-5" dirty="0" err="1">
                <a:solidFill>
                  <a:srgbClr val="FFFFFF"/>
                </a:solidFill>
                <a:cs typeface="Calibri"/>
              </a:rPr>
              <a:t>education</a:t>
            </a:r>
            <a:endParaRPr sz="1600" spc="-5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33" name="object 30"/>
          <p:cNvSpPr/>
          <p:nvPr/>
        </p:nvSpPr>
        <p:spPr>
          <a:xfrm>
            <a:off x="5242559" y="2433828"/>
            <a:ext cx="3816350" cy="408940"/>
          </a:xfrm>
          <a:custGeom>
            <a:avLst/>
            <a:gdLst/>
            <a:ahLst/>
            <a:cxnLst/>
            <a:rect l="l" t="t" r="r" b="b"/>
            <a:pathLst>
              <a:path w="3816350" h="408939">
                <a:moveTo>
                  <a:pt x="3611880" y="0"/>
                </a:moveTo>
                <a:lnTo>
                  <a:pt x="3611880" y="102108"/>
                </a:lnTo>
                <a:lnTo>
                  <a:pt x="0" y="102108"/>
                </a:lnTo>
                <a:lnTo>
                  <a:pt x="0" y="306324"/>
                </a:lnTo>
                <a:lnTo>
                  <a:pt x="3611880" y="306324"/>
                </a:lnTo>
                <a:lnTo>
                  <a:pt x="3611880" y="408431"/>
                </a:lnTo>
                <a:lnTo>
                  <a:pt x="3816095" y="204215"/>
                </a:lnTo>
                <a:lnTo>
                  <a:pt x="36118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/>
          <p:cNvSpPr/>
          <p:nvPr/>
        </p:nvSpPr>
        <p:spPr>
          <a:xfrm>
            <a:off x="5242559" y="2433828"/>
            <a:ext cx="3816350" cy="408940"/>
          </a:xfrm>
          <a:custGeom>
            <a:avLst/>
            <a:gdLst/>
            <a:ahLst/>
            <a:cxnLst/>
            <a:rect l="l" t="t" r="r" b="b"/>
            <a:pathLst>
              <a:path w="3816350" h="408939">
                <a:moveTo>
                  <a:pt x="0" y="102108"/>
                </a:moveTo>
                <a:lnTo>
                  <a:pt x="3611880" y="102108"/>
                </a:lnTo>
                <a:lnTo>
                  <a:pt x="3611880" y="0"/>
                </a:lnTo>
                <a:lnTo>
                  <a:pt x="3816095" y="204215"/>
                </a:lnTo>
                <a:lnTo>
                  <a:pt x="3611880" y="408431"/>
                </a:lnTo>
                <a:lnTo>
                  <a:pt x="3611880" y="306324"/>
                </a:lnTo>
                <a:lnTo>
                  <a:pt x="0" y="306324"/>
                </a:lnTo>
                <a:lnTo>
                  <a:pt x="0" y="10210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/>
          <p:cNvSpPr/>
          <p:nvPr/>
        </p:nvSpPr>
        <p:spPr>
          <a:xfrm>
            <a:off x="5242559" y="5050537"/>
            <a:ext cx="1316990" cy="151130"/>
          </a:xfrm>
          <a:custGeom>
            <a:avLst/>
            <a:gdLst/>
            <a:ahLst/>
            <a:cxnLst/>
            <a:rect l="l" t="t" r="r" b="b"/>
            <a:pathLst>
              <a:path w="1316989" h="151129">
                <a:moveTo>
                  <a:pt x="1241298" y="0"/>
                </a:moveTo>
                <a:lnTo>
                  <a:pt x="1241298" y="37718"/>
                </a:lnTo>
                <a:lnTo>
                  <a:pt x="0" y="37718"/>
                </a:lnTo>
                <a:lnTo>
                  <a:pt x="0" y="113156"/>
                </a:lnTo>
                <a:lnTo>
                  <a:pt x="1241298" y="113156"/>
                </a:lnTo>
                <a:lnTo>
                  <a:pt x="1241298" y="150875"/>
                </a:lnTo>
                <a:lnTo>
                  <a:pt x="1316736" y="75437"/>
                </a:lnTo>
                <a:lnTo>
                  <a:pt x="124129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/>
          <p:cNvSpPr/>
          <p:nvPr/>
        </p:nvSpPr>
        <p:spPr>
          <a:xfrm>
            <a:off x="5242559" y="5050537"/>
            <a:ext cx="1316990" cy="151130"/>
          </a:xfrm>
          <a:custGeom>
            <a:avLst/>
            <a:gdLst/>
            <a:ahLst/>
            <a:cxnLst/>
            <a:rect l="l" t="t" r="r" b="b"/>
            <a:pathLst>
              <a:path w="1316989" h="151129">
                <a:moveTo>
                  <a:pt x="0" y="37718"/>
                </a:moveTo>
                <a:lnTo>
                  <a:pt x="1241298" y="37718"/>
                </a:lnTo>
                <a:lnTo>
                  <a:pt x="1241298" y="0"/>
                </a:lnTo>
                <a:lnTo>
                  <a:pt x="1316736" y="75437"/>
                </a:lnTo>
                <a:lnTo>
                  <a:pt x="1241298" y="150875"/>
                </a:lnTo>
                <a:lnTo>
                  <a:pt x="1241298" y="113156"/>
                </a:lnTo>
                <a:lnTo>
                  <a:pt x="0" y="113156"/>
                </a:lnTo>
                <a:lnTo>
                  <a:pt x="0" y="3771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/>
          <p:cNvSpPr/>
          <p:nvPr/>
        </p:nvSpPr>
        <p:spPr>
          <a:xfrm>
            <a:off x="5242559" y="3869437"/>
            <a:ext cx="1316990" cy="281940"/>
          </a:xfrm>
          <a:custGeom>
            <a:avLst/>
            <a:gdLst/>
            <a:ahLst/>
            <a:cxnLst/>
            <a:rect l="l" t="t" r="r" b="b"/>
            <a:pathLst>
              <a:path w="1316989" h="281939">
                <a:moveTo>
                  <a:pt x="1175765" y="0"/>
                </a:moveTo>
                <a:lnTo>
                  <a:pt x="1175765" y="70484"/>
                </a:lnTo>
                <a:lnTo>
                  <a:pt x="0" y="70484"/>
                </a:lnTo>
                <a:lnTo>
                  <a:pt x="0" y="211454"/>
                </a:lnTo>
                <a:lnTo>
                  <a:pt x="1175765" y="211454"/>
                </a:lnTo>
                <a:lnTo>
                  <a:pt x="1175765" y="281939"/>
                </a:lnTo>
                <a:lnTo>
                  <a:pt x="1316736" y="140969"/>
                </a:lnTo>
                <a:lnTo>
                  <a:pt x="117576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5242559" y="3869437"/>
            <a:ext cx="1316990" cy="281940"/>
          </a:xfrm>
          <a:custGeom>
            <a:avLst/>
            <a:gdLst/>
            <a:ahLst/>
            <a:cxnLst/>
            <a:rect l="l" t="t" r="r" b="b"/>
            <a:pathLst>
              <a:path w="1316989" h="281939">
                <a:moveTo>
                  <a:pt x="0" y="70484"/>
                </a:moveTo>
                <a:lnTo>
                  <a:pt x="1175765" y="70484"/>
                </a:lnTo>
                <a:lnTo>
                  <a:pt x="1175765" y="0"/>
                </a:lnTo>
                <a:lnTo>
                  <a:pt x="1316736" y="140969"/>
                </a:lnTo>
                <a:lnTo>
                  <a:pt x="1175765" y="281939"/>
                </a:lnTo>
                <a:lnTo>
                  <a:pt x="1175765" y="211454"/>
                </a:lnTo>
                <a:lnTo>
                  <a:pt x="0" y="211454"/>
                </a:lnTo>
                <a:lnTo>
                  <a:pt x="0" y="70484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6"/>
          <p:cNvSpPr txBox="1"/>
          <p:nvPr/>
        </p:nvSpPr>
        <p:spPr>
          <a:xfrm>
            <a:off x="5467857" y="3579241"/>
            <a:ext cx="7112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+1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year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0" name="object 37"/>
          <p:cNvSpPr txBox="1"/>
          <p:nvPr/>
        </p:nvSpPr>
        <p:spPr>
          <a:xfrm>
            <a:off x="5487669" y="4639057"/>
            <a:ext cx="7962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+2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years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38"/>
          <p:cNvSpPr/>
          <p:nvPr/>
        </p:nvSpPr>
        <p:spPr>
          <a:xfrm>
            <a:off x="7150607" y="4607052"/>
            <a:ext cx="220979" cy="416559"/>
          </a:xfrm>
          <a:custGeom>
            <a:avLst/>
            <a:gdLst/>
            <a:ahLst/>
            <a:cxnLst/>
            <a:rect l="l" t="t" r="r" b="b"/>
            <a:pathLst>
              <a:path w="220979" h="416560">
                <a:moveTo>
                  <a:pt x="165735" y="110489"/>
                </a:moveTo>
                <a:lnTo>
                  <a:pt x="55244" y="110489"/>
                </a:lnTo>
                <a:lnTo>
                  <a:pt x="55244" y="416051"/>
                </a:lnTo>
                <a:lnTo>
                  <a:pt x="165735" y="416051"/>
                </a:lnTo>
                <a:lnTo>
                  <a:pt x="165735" y="110489"/>
                </a:lnTo>
                <a:close/>
              </a:path>
              <a:path w="220979" h="416560">
                <a:moveTo>
                  <a:pt x="110489" y="0"/>
                </a:moveTo>
                <a:lnTo>
                  <a:pt x="0" y="110489"/>
                </a:lnTo>
                <a:lnTo>
                  <a:pt x="220980" y="110489"/>
                </a:lnTo>
                <a:lnTo>
                  <a:pt x="11048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9"/>
          <p:cNvSpPr/>
          <p:nvPr/>
        </p:nvSpPr>
        <p:spPr>
          <a:xfrm>
            <a:off x="7150607" y="4607052"/>
            <a:ext cx="220979" cy="416559"/>
          </a:xfrm>
          <a:custGeom>
            <a:avLst/>
            <a:gdLst/>
            <a:ahLst/>
            <a:cxnLst/>
            <a:rect l="l" t="t" r="r" b="b"/>
            <a:pathLst>
              <a:path w="220979" h="416560">
                <a:moveTo>
                  <a:pt x="55244" y="416051"/>
                </a:moveTo>
                <a:lnTo>
                  <a:pt x="55244" y="110489"/>
                </a:lnTo>
                <a:lnTo>
                  <a:pt x="0" y="110489"/>
                </a:lnTo>
                <a:lnTo>
                  <a:pt x="110489" y="0"/>
                </a:lnTo>
                <a:lnTo>
                  <a:pt x="220980" y="110489"/>
                </a:lnTo>
                <a:lnTo>
                  <a:pt x="165735" y="110489"/>
                </a:lnTo>
                <a:lnTo>
                  <a:pt x="165735" y="416051"/>
                </a:lnTo>
                <a:lnTo>
                  <a:pt x="55244" y="41605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0"/>
          <p:cNvSpPr txBox="1"/>
          <p:nvPr/>
        </p:nvSpPr>
        <p:spPr>
          <a:xfrm>
            <a:off x="7477759" y="4654550"/>
            <a:ext cx="71183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+1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year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1"/>
          <p:cNvSpPr/>
          <p:nvPr/>
        </p:nvSpPr>
        <p:spPr>
          <a:xfrm>
            <a:off x="8279891" y="4151377"/>
            <a:ext cx="779145" cy="306705"/>
          </a:xfrm>
          <a:custGeom>
            <a:avLst/>
            <a:gdLst/>
            <a:ahLst/>
            <a:cxnLst/>
            <a:rect l="l" t="t" r="r" b="b"/>
            <a:pathLst>
              <a:path w="779145" h="306704">
                <a:moveTo>
                  <a:pt x="625601" y="0"/>
                </a:moveTo>
                <a:lnTo>
                  <a:pt x="625601" y="76581"/>
                </a:lnTo>
                <a:lnTo>
                  <a:pt x="0" y="76581"/>
                </a:lnTo>
                <a:lnTo>
                  <a:pt x="0" y="229743"/>
                </a:lnTo>
                <a:lnTo>
                  <a:pt x="625601" y="229743"/>
                </a:lnTo>
                <a:lnTo>
                  <a:pt x="625601" y="306324"/>
                </a:lnTo>
                <a:lnTo>
                  <a:pt x="778763" y="153162"/>
                </a:lnTo>
                <a:lnTo>
                  <a:pt x="62560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2"/>
          <p:cNvSpPr/>
          <p:nvPr/>
        </p:nvSpPr>
        <p:spPr>
          <a:xfrm>
            <a:off x="8279891" y="4151377"/>
            <a:ext cx="779145" cy="306705"/>
          </a:xfrm>
          <a:custGeom>
            <a:avLst/>
            <a:gdLst/>
            <a:ahLst/>
            <a:cxnLst/>
            <a:rect l="l" t="t" r="r" b="b"/>
            <a:pathLst>
              <a:path w="779145" h="306704">
                <a:moveTo>
                  <a:pt x="0" y="76581"/>
                </a:moveTo>
                <a:lnTo>
                  <a:pt x="625601" y="76581"/>
                </a:lnTo>
                <a:lnTo>
                  <a:pt x="625601" y="0"/>
                </a:lnTo>
                <a:lnTo>
                  <a:pt x="778763" y="153162"/>
                </a:lnTo>
                <a:lnTo>
                  <a:pt x="625601" y="306324"/>
                </a:lnTo>
                <a:lnTo>
                  <a:pt x="625601" y="229743"/>
                </a:lnTo>
                <a:lnTo>
                  <a:pt x="0" y="229743"/>
                </a:lnTo>
                <a:lnTo>
                  <a:pt x="0" y="7658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3"/>
          <p:cNvSpPr/>
          <p:nvPr/>
        </p:nvSpPr>
        <p:spPr>
          <a:xfrm>
            <a:off x="8322817" y="4752340"/>
            <a:ext cx="913130" cy="679450"/>
          </a:xfrm>
          <a:custGeom>
            <a:avLst/>
            <a:gdLst/>
            <a:ahLst/>
            <a:cxnLst/>
            <a:rect l="l" t="t" r="r" b="b"/>
            <a:pathLst>
              <a:path w="913129" h="679450">
                <a:moveTo>
                  <a:pt x="698500" y="0"/>
                </a:moveTo>
                <a:lnTo>
                  <a:pt x="740918" y="64769"/>
                </a:lnTo>
                <a:lnTo>
                  <a:pt x="0" y="549782"/>
                </a:lnTo>
                <a:lnTo>
                  <a:pt x="84708" y="679195"/>
                </a:lnTo>
                <a:lnTo>
                  <a:pt x="825626" y="194182"/>
                </a:lnTo>
                <a:lnTo>
                  <a:pt x="881559" y="194182"/>
                </a:lnTo>
                <a:lnTo>
                  <a:pt x="912749" y="44703"/>
                </a:lnTo>
                <a:lnTo>
                  <a:pt x="698500" y="0"/>
                </a:lnTo>
                <a:close/>
              </a:path>
              <a:path w="913129" h="679450">
                <a:moveTo>
                  <a:pt x="881559" y="194182"/>
                </a:moveTo>
                <a:lnTo>
                  <a:pt x="825626" y="194182"/>
                </a:lnTo>
                <a:lnTo>
                  <a:pt x="868045" y="258952"/>
                </a:lnTo>
                <a:lnTo>
                  <a:pt x="881559" y="19418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4"/>
          <p:cNvSpPr/>
          <p:nvPr/>
        </p:nvSpPr>
        <p:spPr>
          <a:xfrm>
            <a:off x="8322817" y="4752340"/>
            <a:ext cx="913130" cy="679450"/>
          </a:xfrm>
          <a:custGeom>
            <a:avLst/>
            <a:gdLst/>
            <a:ahLst/>
            <a:cxnLst/>
            <a:rect l="l" t="t" r="r" b="b"/>
            <a:pathLst>
              <a:path w="913129" h="679450">
                <a:moveTo>
                  <a:pt x="0" y="549782"/>
                </a:moveTo>
                <a:lnTo>
                  <a:pt x="740918" y="64769"/>
                </a:lnTo>
                <a:lnTo>
                  <a:pt x="698500" y="0"/>
                </a:lnTo>
                <a:lnTo>
                  <a:pt x="912749" y="44703"/>
                </a:lnTo>
                <a:lnTo>
                  <a:pt x="868045" y="258952"/>
                </a:lnTo>
                <a:lnTo>
                  <a:pt x="825626" y="194182"/>
                </a:lnTo>
                <a:lnTo>
                  <a:pt x="84708" y="679195"/>
                </a:lnTo>
                <a:lnTo>
                  <a:pt x="0" y="549782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5"/>
          <p:cNvSpPr/>
          <p:nvPr/>
        </p:nvSpPr>
        <p:spPr>
          <a:xfrm>
            <a:off x="5242559" y="3172969"/>
            <a:ext cx="3816350" cy="241300"/>
          </a:xfrm>
          <a:custGeom>
            <a:avLst/>
            <a:gdLst/>
            <a:ahLst/>
            <a:cxnLst/>
            <a:rect l="l" t="t" r="r" b="b"/>
            <a:pathLst>
              <a:path w="3816350" h="241300">
                <a:moveTo>
                  <a:pt x="3695699" y="0"/>
                </a:moveTo>
                <a:lnTo>
                  <a:pt x="3695699" y="60198"/>
                </a:lnTo>
                <a:lnTo>
                  <a:pt x="0" y="60198"/>
                </a:lnTo>
                <a:lnTo>
                  <a:pt x="0" y="180594"/>
                </a:lnTo>
                <a:lnTo>
                  <a:pt x="3695699" y="180594"/>
                </a:lnTo>
                <a:lnTo>
                  <a:pt x="3695699" y="240791"/>
                </a:lnTo>
                <a:lnTo>
                  <a:pt x="3816095" y="120396"/>
                </a:lnTo>
                <a:lnTo>
                  <a:pt x="369569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6"/>
          <p:cNvSpPr/>
          <p:nvPr/>
        </p:nvSpPr>
        <p:spPr>
          <a:xfrm>
            <a:off x="5242559" y="3172969"/>
            <a:ext cx="3816350" cy="241300"/>
          </a:xfrm>
          <a:custGeom>
            <a:avLst/>
            <a:gdLst/>
            <a:ahLst/>
            <a:cxnLst/>
            <a:rect l="l" t="t" r="r" b="b"/>
            <a:pathLst>
              <a:path w="3816350" h="241300">
                <a:moveTo>
                  <a:pt x="0" y="60198"/>
                </a:moveTo>
                <a:lnTo>
                  <a:pt x="3695699" y="60198"/>
                </a:lnTo>
                <a:lnTo>
                  <a:pt x="3695699" y="0"/>
                </a:lnTo>
                <a:lnTo>
                  <a:pt x="3816095" y="120396"/>
                </a:lnTo>
                <a:lnTo>
                  <a:pt x="3695699" y="240791"/>
                </a:lnTo>
                <a:lnTo>
                  <a:pt x="3695699" y="180594"/>
                </a:lnTo>
                <a:lnTo>
                  <a:pt x="0" y="180594"/>
                </a:lnTo>
                <a:lnTo>
                  <a:pt x="0" y="6019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Szövegdoboz 50"/>
          <p:cNvSpPr txBox="1"/>
          <p:nvPr/>
        </p:nvSpPr>
        <p:spPr>
          <a:xfrm>
            <a:off x="1291906" y="5885814"/>
            <a:ext cx="488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Schoolyear</a:t>
            </a:r>
            <a:r>
              <a:rPr lang="hu-HU" b="1" dirty="0"/>
              <a:t> – 1st </a:t>
            </a:r>
            <a:r>
              <a:rPr lang="hu-HU" b="1" dirty="0" err="1"/>
              <a:t>September</a:t>
            </a:r>
            <a:r>
              <a:rPr lang="hu-HU" b="1" dirty="0"/>
              <a:t> – 15th </a:t>
            </a:r>
            <a:r>
              <a:rPr lang="hu-HU" b="1" dirty="0" err="1"/>
              <a:t>June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7940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tx1"/>
                </a:solidFill>
              </a:rPr>
              <a:t>training</a:t>
            </a:r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94955"/>
              </p:ext>
            </p:extLst>
          </p:nvPr>
        </p:nvGraphicFramePr>
        <p:xfrm>
          <a:off x="1404077" y="1447800"/>
          <a:ext cx="9873524" cy="3656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381">
                  <a:extLst>
                    <a:ext uri="{9D8B030D-6E8A-4147-A177-3AD203B41FA5}">
                      <a16:colId xmlns:a16="http://schemas.microsoft.com/office/drawing/2014/main" val="671561179"/>
                    </a:ext>
                  </a:extLst>
                </a:gridCol>
                <a:gridCol w="2468381">
                  <a:extLst>
                    <a:ext uri="{9D8B030D-6E8A-4147-A177-3AD203B41FA5}">
                      <a16:colId xmlns:a16="http://schemas.microsoft.com/office/drawing/2014/main" val="2319119475"/>
                    </a:ext>
                  </a:extLst>
                </a:gridCol>
                <a:gridCol w="2468381">
                  <a:extLst>
                    <a:ext uri="{9D8B030D-6E8A-4147-A177-3AD203B41FA5}">
                      <a16:colId xmlns:a16="http://schemas.microsoft.com/office/drawing/2014/main" val="3066662841"/>
                    </a:ext>
                  </a:extLst>
                </a:gridCol>
                <a:gridCol w="2468381">
                  <a:extLst>
                    <a:ext uri="{9D8B030D-6E8A-4147-A177-3AD203B41FA5}">
                      <a16:colId xmlns:a16="http://schemas.microsoft.com/office/drawing/2014/main" val="831021692"/>
                    </a:ext>
                  </a:extLst>
                </a:gridCol>
              </a:tblGrid>
              <a:tr h="788244">
                <a:tc>
                  <a:txBody>
                    <a:bodyPr/>
                    <a:lstStyle/>
                    <a:p>
                      <a:r>
                        <a:rPr lang="hu-HU" dirty="0"/>
                        <a:t>Practical</a:t>
                      </a:r>
                      <a:r>
                        <a:rPr lang="hu-HU" baseline="0" dirty="0"/>
                        <a:t> t</a:t>
                      </a:r>
                      <a:r>
                        <a:rPr lang="hu-HU" dirty="0"/>
                        <a:t>raining</a:t>
                      </a:r>
                      <a:endParaRPr lang="es-ES" dirty="0"/>
                    </a:p>
                    <a:p>
                      <a:r>
                        <a:rPr lang="es-ES" dirty="0"/>
                        <a:t>prácticas</a:t>
                      </a:r>
                      <a:r>
                        <a:rPr lang="hu-HU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700" marR="5080" algn="ctr">
                        <a:lnSpc>
                          <a:spcPts val="1540"/>
                        </a:lnSpc>
                      </a:pPr>
                      <a:r>
                        <a:rPr lang="en-US" sz="1800" spc="-10" dirty="0">
                          <a:cs typeface="Calibri"/>
                        </a:rPr>
                        <a:t>ISCED 3</a:t>
                      </a:r>
                    </a:p>
                    <a:p>
                      <a:pPr marL="12700" marR="5080" algn="ctr">
                        <a:lnSpc>
                          <a:spcPts val="1540"/>
                        </a:lnSpc>
                      </a:pPr>
                      <a:r>
                        <a:rPr lang="en-US" sz="1800" spc="-10" dirty="0">
                          <a:cs typeface="Calibri"/>
                        </a:rPr>
                        <a:t>Upper secondary education (3years)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pc="-5" dirty="0">
                          <a:latin typeface="Gill Sans MT (Szövegtörzs)"/>
                          <a:cs typeface="Calibri"/>
                        </a:rPr>
                        <a:t>ISCED</a:t>
                      </a:r>
                      <a:r>
                        <a:rPr lang="en-US" sz="1800" b="1" spc="-95" dirty="0">
                          <a:latin typeface="Gill Sans MT (Szövegtörzs)"/>
                          <a:cs typeface="Calibri"/>
                        </a:rPr>
                        <a:t> </a:t>
                      </a:r>
                      <a:r>
                        <a:rPr lang="en-US" sz="1800" b="1" spc="-5" dirty="0">
                          <a:latin typeface="Gill Sans MT (Szövegtörzs)"/>
                          <a:cs typeface="Calibri"/>
                        </a:rPr>
                        <a:t>4</a:t>
                      </a:r>
                      <a:endParaRPr lang="en-US" sz="1800" b="1" dirty="0">
                        <a:latin typeface="Gill Sans MT (Szövegtörzs)"/>
                        <a:cs typeface="Calibri"/>
                      </a:endParaRPr>
                    </a:p>
                    <a:p>
                      <a:pPr marL="12700" marR="5080" algn="ctr">
                        <a:lnSpc>
                          <a:spcPts val="1540"/>
                        </a:lnSpc>
                        <a:spcBef>
                          <a:spcPts val="625"/>
                        </a:spcBef>
                      </a:pPr>
                      <a:r>
                        <a:rPr lang="en-US" sz="1800" spc="-10" dirty="0">
                          <a:latin typeface="Gill Sans MT (Szövegtörzs)"/>
                          <a:cs typeface="Calibri"/>
                        </a:rPr>
                        <a:t>Post-secondary non-tertiary education</a:t>
                      </a:r>
                      <a:endParaRPr lang="hu-HU" sz="1800" spc="-10" dirty="0">
                        <a:latin typeface="Gill Sans MT (Szövegtörzs)"/>
                        <a:cs typeface="Calibri"/>
                      </a:endParaRPr>
                    </a:p>
                    <a:p>
                      <a:pPr marL="12700" marR="5080" algn="ctr">
                        <a:lnSpc>
                          <a:spcPts val="1540"/>
                        </a:lnSpc>
                        <a:spcBef>
                          <a:spcPts val="625"/>
                        </a:spcBef>
                      </a:pPr>
                      <a:r>
                        <a:rPr lang="en-US" sz="1800" spc="-10" dirty="0">
                          <a:latin typeface="Gill Sans MT (Szövegtörzs)"/>
                          <a:cs typeface="Calibri"/>
                        </a:rPr>
                        <a:t> </a:t>
                      </a:r>
                      <a:r>
                        <a:rPr lang="en-US" sz="1800" spc="-5" dirty="0">
                          <a:latin typeface="Gill Sans MT (Szövegtörzs)"/>
                          <a:cs typeface="Calibri"/>
                        </a:rPr>
                        <a:t>(4</a:t>
                      </a:r>
                      <a:r>
                        <a:rPr lang="en-US" sz="1800" spc="-75" dirty="0">
                          <a:latin typeface="Gill Sans MT (Szövegtörzs)"/>
                          <a:cs typeface="Calibri"/>
                        </a:rPr>
                        <a:t> </a:t>
                      </a:r>
                      <a:r>
                        <a:rPr lang="en-US" sz="1800" spc="-10" dirty="0">
                          <a:latin typeface="Gill Sans MT (Szövegtörzs)"/>
                          <a:cs typeface="Calibri"/>
                        </a:rPr>
                        <a:t>years)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pc="-5" dirty="0">
                          <a:cs typeface="Calibri"/>
                        </a:rPr>
                        <a:t>ISCED</a:t>
                      </a:r>
                      <a:r>
                        <a:rPr lang="en-US" sz="1800" b="1" spc="-85" dirty="0">
                          <a:cs typeface="Calibri"/>
                        </a:rPr>
                        <a:t> </a:t>
                      </a:r>
                      <a:r>
                        <a:rPr lang="en-US" sz="1800" b="1" spc="-5" dirty="0">
                          <a:cs typeface="Calibri"/>
                        </a:rPr>
                        <a:t>5</a:t>
                      </a:r>
                      <a:endParaRPr lang="en-US" sz="1800" b="1" dirty="0">
                        <a:cs typeface="Calibri"/>
                      </a:endParaRPr>
                    </a:p>
                    <a:p>
                      <a:pPr marL="12065" marR="5080" algn="ctr">
                        <a:lnSpc>
                          <a:spcPts val="1430"/>
                        </a:lnSpc>
                        <a:spcBef>
                          <a:spcPts val="575"/>
                        </a:spcBef>
                      </a:pPr>
                      <a:r>
                        <a:rPr lang="en-US" sz="1800" spc="-5" dirty="0">
                          <a:cs typeface="Calibri"/>
                        </a:rPr>
                        <a:t>Short-cycle tertiary education</a:t>
                      </a:r>
                      <a:endParaRPr lang="hu-HU" sz="1800" spc="-5" dirty="0">
                        <a:cs typeface="Calibri"/>
                      </a:endParaRPr>
                    </a:p>
                    <a:p>
                      <a:pPr marL="12065" marR="5080" algn="ctr">
                        <a:lnSpc>
                          <a:spcPts val="1430"/>
                        </a:lnSpc>
                        <a:spcBef>
                          <a:spcPts val="575"/>
                        </a:spcBef>
                      </a:pPr>
                      <a:r>
                        <a:rPr lang="hu-HU" sz="1800" spc="-5" dirty="0">
                          <a:cs typeface="Calibri"/>
                        </a:rPr>
                        <a:t>(1-2</a:t>
                      </a:r>
                      <a:r>
                        <a:rPr lang="hu-HU" sz="1800" spc="-5" baseline="0" dirty="0">
                          <a:cs typeface="Calibri"/>
                        </a:rPr>
                        <a:t> </a:t>
                      </a:r>
                      <a:r>
                        <a:rPr lang="hu-HU" sz="1800" spc="-5" baseline="0" dirty="0" err="1">
                          <a:cs typeface="Calibri"/>
                        </a:rPr>
                        <a:t>years</a:t>
                      </a:r>
                      <a:r>
                        <a:rPr lang="hu-HU" sz="1800" spc="-5" baseline="0" dirty="0">
                          <a:cs typeface="Calibri"/>
                        </a:rPr>
                        <a:t>)</a:t>
                      </a:r>
                      <a:endParaRPr lang="en-US" sz="1800" spc="-5" dirty="0"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050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After</a:t>
                      </a:r>
                      <a:r>
                        <a:rPr lang="hu-HU" dirty="0"/>
                        <a:t> 1st </a:t>
                      </a:r>
                      <a:r>
                        <a:rPr lang="hu-HU" dirty="0" err="1"/>
                        <a:t>year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summer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holiday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 </a:t>
                      </a:r>
                      <a:r>
                        <a:rPr lang="hu-HU" dirty="0" err="1"/>
                        <a:t>weeks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 -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0/4 </a:t>
                      </a:r>
                      <a:r>
                        <a:rPr lang="hu-HU" dirty="0" err="1"/>
                        <a:t>weeks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230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 err="1"/>
                        <a:t>After</a:t>
                      </a:r>
                      <a:r>
                        <a:rPr lang="hu-HU" dirty="0"/>
                        <a:t> 2nd </a:t>
                      </a:r>
                      <a:r>
                        <a:rPr lang="hu-HU" dirty="0" err="1"/>
                        <a:t>year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summer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holiday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 </a:t>
                      </a:r>
                      <a:r>
                        <a:rPr lang="hu-HU" dirty="0" err="1"/>
                        <a:t>weeks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 </a:t>
                      </a:r>
                      <a:r>
                        <a:rPr lang="hu-HU" dirty="0" err="1"/>
                        <a:t>weeks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 -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3727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 err="1"/>
                        <a:t>After</a:t>
                      </a:r>
                      <a:r>
                        <a:rPr lang="hu-HU" dirty="0"/>
                        <a:t> 3rd </a:t>
                      </a:r>
                      <a:r>
                        <a:rPr lang="hu-HU" dirty="0" err="1"/>
                        <a:t>year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summer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holiday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 -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 </a:t>
                      </a:r>
                      <a:r>
                        <a:rPr lang="hu-HU" dirty="0" err="1"/>
                        <a:t>weeks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not</a:t>
                      </a:r>
                      <a:r>
                        <a:rPr lang="hu-HU" baseline="0" dirty="0"/>
                        <a:t> </a:t>
                      </a:r>
                      <a:r>
                        <a:rPr lang="hu-HU" baseline="0" dirty="0" err="1"/>
                        <a:t>relevant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52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After</a:t>
                      </a:r>
                      <a:r>
                        <a:rPr lang="hu-HU" dirty="0"/>
                        <a:t> 4 </a:t>
                      </a:r>
                      <a:r>
                        <a:rPr lang="hu-HU" dirty="0" err="1"/>
                        <a:t>th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year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summer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holiday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 </a:t>
                      </a:r>
                      <a:r>
                        <a:rPr lang="hu-HU" dirty="0" err="1"/>
                        <a:t>not</a:t>
                      </a:r>
                      <a:r>
                        <a:rPr lang="hu-HU" baseline="0" dirty="0"/>
                        <a:t> </a:t>
                      </a:r>
                      <a:r>
                        <a:rPr lang="hu-HU" baseline="0" dirty="0" err="1"/>
                        <a:t>relevant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not</a:t>
                      </a:r>
                      <a:r>
                        <a:rPr lang="hu-HU" baseline="0" dirty="0"/>
                        <a:t> </a:t>
                      </a:r>
                      <a:r>
                        <a:rPr lang="hu-HU" baseline="0" dirty="0" err="1"/>
                        <a:t>relevant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977082"/>
                  </a:ext>
                </a:extLst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1404077" y="5638800"/>
            <a:ext cx="987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rgbClr val="00B050"/>
                </a:solidFill>
              </a:rPr>
              <a:t>Our aim is to replace the summer holiday practical training with VET mobilities abroad</a:t>
            </a:r>
            <a:endParaRPr lang="es-ES" b="1" i="1" dirty="0">
              <a:solidFill>
                <a:srgbClr val="00B050"/>
              </a:solidFill>
            </a:endParaRPr>
          </a:p>
          <a:p>
            <a:pPr algn="ctr"/>
            <a:r>
              <a:rPr lang="es-ES" b="1" i="1" dirty="0">
                <a:solidFill>
                  <a:srgbClr val="00B050"/>
                </a:solidFill>
              </a:rPr>
              <a:t>Nuestro objetivo es reemplazar las vacaciones</a:t>
            </a:r>
            <a:r>
              <a:rPr lang="hu-HU" b="1" i="1" dirty="0">
                <a:solidFill>
                  <a:srgbClr val="00B050"/>
                </a:solidFill>
              </a:rPr>
              <a:t> </a:t>
            </a:r>
            <a:r>
              <a:rPr lang="es-ES" b="1" i="1" dirty="0">
                <a:solidFill>
                  <a:srgbClr val="00B050"/>
                </a:solidFill>
              </a:rPr>
              <a:t>de verano con movilidades prácticas</a:t>
            </a:r>
            <a:r>
              <a:rPr lang="hu-HU" b="1" i="1" dirty="0">
                <a:solidFill>
                  <a:srgbClr val="00B050"/>
                </a:solidFill>
              </a:rPr>
              <a:t> </a:t>
            </a:r>
            <a:r>
              <a:rPr lang="es-ES" b="1" i="1" dirty="0">
                <a:solidFill>
                  <a:srgbClr val="00B050"/>
                </a:solidFill>
              </a:rPr>
              <a:t>en el extranjero)</a:t>
            </a:r>
            <a:endParaRPr lang="hu-H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3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3256" y="0"/>
            <a:ext cx="10178322" cy="760615"/>
          </a:xfrm>
        </p:spPr>
        <p:txBody>
          <a:bodyPr>
            <a:noAutofit/>
          </a:bodyPr>
          <a:lstStyle/>
          <a:p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qualifications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26686"/>
              </p:ext>
            </p:extLst>
          </p:nvPr>
        </p:nvGraphicFramePr>
        <p:xfrm>
          <a:off x="1097441" y="692696"/>
          <a:ext cx="10063946" cy="10046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301">
                  <a:extLst>
                    <a:ext uri="{9D8B030D-6E8A-4147-A177-3AD203B41FA5}">
                      <a16:colId xmlns:a16="http://schemas.microsoft.com/office/drawing/2014/main" val="3754937642"/>
                    </a:ext>
                  </a:extLst>
                </a:gridCol>
                <a:gridCol w="999257">
                  <a:extLst>
                    <a:ext uri="{9D8B030D-6E8A-4147-A177-3AD203B41FA5}">
                      <a16:colId xmlns:a16="http://schemas.microsoft.com/office/drawing/2014/main" val="2346995025"/>
                    </a:ext>
                  </a:extLst>
                </a:gridCol>
                <a:gridCol w="571004">
                  <a:extLst>
                    <a:ext uri="{9D8B030D-6E8A-4147-A177-3AD203B41FA5}">
                      <a16:colId xmlns:a16="http://schemas.microsoft.com/office/drawing/2014/main" val="3125408029"/>
                    </a:ext>
                  </a:extLst>
                </a:gridCol>
                <a:gridCol w="1356135">
                  <a:extLst>
                    <a:ext uri="{9D8B030D-6E8A-4147-A177-3AD203B41FA5}">
                      <a16:colId xmlns:a16="http://schemas.microsoft.com/office/drawing/2014/main" val="1308842763"/>
                    </a:ext>
                  </a:extLst>
                </a:gridCol>
                <a:gridCol w="1294288">
                  <a:extLst>
                    <a:ext uri="{9D8B030D-6E8A-4147-A177-3AD203B41FA5}">
                      <a16:colId xmlns:a16="http://schemas.microsoft.com/office/drawing/2014/main" val="3209271352"/>
                    </a:ext>
                  </a:extLst>
                </a:gridCol>
                <a:gridCol w="804684">
                  <a:extLst>
                    <a:ext uri="{9D8B030D-6E8A-4147-A177-3AD203B41FA5}">
                      <a16:colId xmlns:a16="http://schemas.microsoft.com/office/drawing/2014/main" val="2383564548"/>
                    </a:ext>
                  </a:extLst>
                </a:gridCol>
                <a:gridCol w="1024143">
                  <a:extLst>
                    <a:ext uri="{9D8B030D-6E8A-4147-A177-3AD203B41FA5}">
                      <a16:colId xmlns:a16="http://schemas.microsoft.com/office/drawing/2014/main" val="179827791"/>
                    </a:ext>
                  </a:extLst>
                </a:gridCol>
                <a:gridCol w="950990">
                  <a:extLst>
                    <a:ext uri="{9D8B030D-6E8A-4147-A177-3AD203B41FA5}">
                      <a16:colId xmlns:a16="http://schemas.microsoft.com/office/drawing/2014/main" val="942077199"/>
                    </a:ext>
                  </a:extLst>
                </a:gridCol>
                <a:gridCol w="1024144">
                  <a:extLst>
                    <a:ext uri="{9D8B030D-6E8A-4147-A177-3AD203B41FA5}">
                      <a16:colId xmlns:a16="http://schemas.microsoft.com/office/drawing/2014/main" val="1365506599"/>
                    </a:ext>
                  </a:extLst>
                </a:gridCol>
              </a:tblGrid>
              <a:tr h="786694"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Field of</a:t>
                      </a:r>
                      <a:r>
                        <a:rPr sz="13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education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9545" marR="162560" indent="774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GCSE</a:t>
                      </a:r>
                      <a:endParaRPr lang="es-ES" sz="1300" b="1" spc="-5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s-ES"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ESO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6210" marR="127000" indent="-203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 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certificate</a:t>
                      </a:r>
                      <a:r>
                        <a:rPr lang="hu-HU"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Part </a:t>
                      </a:r>
                      <a:r>
                        <a:rPr lang="hu-HU" sz="1300" b="1" spc="-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qualification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marR="155575" indent="228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NQR (post secondary 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vocational</a:t>
                      </a:r>
                      <a:r>
                        <a:rPr sz="13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certificate)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212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Táncsics 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Mihály</a:t>
                      </a:r>
                      <a:r>
                        <a:rPr sz="13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School  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(Vác)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5570" marR="106680" indent="-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Dr.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Szepesi 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László</a:t>
                      </a:r>
                      <a:r>
                        <a:rPr sz="13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School  (Piliscsaba)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 marR="9969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Bercsényi 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Miklós</a:t>
                      </a:r>
                      <a:r>
                        <a:rPr sz="13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School  (Budapest)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890" marR="126364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Varga</a:t>
                      </a:r>
                      <a:r>
                        <a:rPr sz="1300" b="1" spc="-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Márton  School  (Budapest)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145156"/>
                  </a:ext>
                </a:extLst>
              </a:tr>
              <a:tr h="602628">
                <a:tc>
                  <a:txBody>
                    <a:bodyPr/>
                    <a:lstStyle/>
                    <a:p>
                      <a:pPr marL="1543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300" spc="-5">
                          <a:latin typeface="Calibri"/>
                          <a:cs typeface="Calibri"/>
                        </a:rPr>
                        <a:t>Butcher/meat</a:t>
                      </a:r>
                      <a:r>
                        <a:rPr sz="13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>
                          <a:latin typeface="Calibri"/>
                          <a:cs typeface="Calibri"/>
                        </a:rPr>
                        <a:t>processing</a:t>
                      </a:r>
                      <a:endParaRPr lang="es-ES" sz="1300" spc="-5" dirty="0">
                        <a:latin typeface="Calibri"/>
                        <a:cs typeface="Calibri"/>
                      </a:endParaRPr>
                    </a:p>
                    <a:p>
                      <a:pPr marL="1543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s-ES" sz="1300" spc="-5" dirty="0">
                          <a:latin typeface="Calibri"/>
                          <a:cs typeface="Calibri"/>
                        </a:rPr>
                        <a:t>Carnicero/procesamiento </a:t>
                      </a:r>
                      <a:r>
                        <a:rPr lang="es-ES" sz="1300" spc="-5" dirty="0" err="1">
                          <a:latin typeface="Calibri"/>
                          <a:cs typeface="Calibri"/>
                        </a:rPr>
                        <a:t>carnico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+2y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V.C.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GCSE + 1-2y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471435"/>
                  </a:ext>
                </a:extLst>
              </a:tr>
              <a:tr h="590020">
                <a:tc>
                  <a:txBody>
                    <a:bodyPr/>
                    <a:lstStyle/>
                    <a:p>
                      <a:pPr marL="2101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Canning and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preserving</a:t>
                      </a:r>
                      <a:r>
                        <a:rPr lang="es-ES" sz="1300" spc="-5" dirty="0">
                          <a:latin typeface="Calibri"/>
                          <a:cs typeface="Calibri"/>
                        </a:rPr>
                        <a:t>/envasado y conservación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+2y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V.C.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GCSE + 1-2y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3349080"/>
                  </a:ext>
                </a:extLst>
              </a:tr>
              <a:tr h="1205255">
                <a:tc>
                  <a:txBody>
                    <a:bodyPr/>
                    <a:lstStyle/>
                    <a:p>
                      <a:pPr marL="463550" marR="245745" indent="-2108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-5" dirty="0">
                          <a:latin typeface="Calibri"/>
                          <a:cs typeface="Calibri"/>
                        </a:rPr>
                        <a:t>Fermentation </a:t>
                      </a:r>
                      <a:r>
                        <a:rPr lang="en-US" sz="13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lang="hu-HU"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300" spc="-5" dirty="0">
                          <a:latin typeface="Calibri"/>
                          <a:cs typeface="Calibri"/>
                        </a:rPr>
                        <a:t>soft  drink</a:t>
                      </a:r>
                      <a:r>
                        <a:rPr lang="en-US" sz="13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hu-HU" sz="1300" spc="-6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lang="en-US" sz="1300" spc="-5" dirty="0" err="1">
                          <a:latin typeface="Calibri"/>
                          <a:cs typeface="Calibri"/>
                        </a:rPr>
                        <a:t>rocessing</a:t>
                      </a:r>
                      <a:endParaRPr lang="en-US" sz="1300" spc="-5" dirty="0">
                        <a:latin typeface="Calibri"/>
                        <a:cs typeface="Calibri"/>
                      </a:endParaRPr>
                    </a:p>
                    <a:p>
                      <a:pPr marL="463550" marR="245745" indent="-2108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-5" dirty="0" err="1">
                          <a:latin typeface="Calibri"/>
                          <a:cs typeface="Calibri"/>
                        </a:rPr>
                        <a:t>Fermentación</a:t>
                      </a:r>
                      <a:r>
                        <a:rPr lang="en-US" sz="1300" spc="-5" dirty="0">
                          <a:latin typeface="Calibri"/>
                          <a:cs typeface="Calibri"/>
                        </a:rPr>
                        <a:t> y </a:t>
                      </a:r>
                      <a:r>
                        <a:rPr lang="en-US" sz="1300" spc="-5" dirty="0" err="1">
                          <a:latin typeface="Calibri"/>
                          <a:cs typeface="Calibri"/>
                        </a:rPr>
                        <a:t>procesamiento</a:t>
                      </a:r>
                      <a:r>
                        <a:rPr lang="en-US" sz="1300" spc="-5" baseline="0" dirty="0">
                          <a:latin typeface="Calibri"/>
                          <a:cs typeface="Calibri"/>
                        </a:rPr>
                        <a:t> de </a:t>
                      </a:r>
                      <a:r>
                        <a:rPr lang="en-US" sz="1300" spc="-5" baseline="0" dirty="0" err="1">
                          <a:latin typeface="Calibri"/>
                          <a:cs typeface="Calibri"/>
                        </a:rPr>
                        <a:t>bebidas</a:t>
                      </a:r>
                      <a:r>
                        <a:rPr lang="en-US" sz="1300" spc="-5" baseline="0" dirty="0">
                          <a:latin typeface="Calibri"/>
                          <a:cs typeface="Calibri"/>
                        </a:rPr>
                        <a:t> no </a:t>
                      </a:r>
                      <a:r>
                        <a:rPr lang="en-US" sz="1300" spc="-5" baseline="0" dirty="0" err="1">
                          <a:latin typeface="Calibri"/>
                          <a:cs typeface="Calibri"/>
                        </a:rPr>
                        <a:t>alcohólicas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+2y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V.C.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GCSE + 1-2y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705379"/>
                  </a:ext>
                </a:extLst>
              </a:tr>
              <a:tr h="3511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hu-HU" sz="1300" dirty="0">
                          <a:latin typeface="Calibri"/>
                          <a:cs typeface="Calibri"/>
                        </a:rPr>
                        <a:t> Farmer</a:t>
                      </a:r>
                      <a:r>
                        <a:rPr lang="es-ES" sz="13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s-ES" sz="1300" baseline="0" dirty="0">
                          <a:latin typeface="Calibri"/>
                          <a:cs typeface="Calibri"/>
                        </a:rPr>
                        <a:t> Granjeros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+2y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V.C.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GCSE + 1-2y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9875319"/>
                  </a:ext>
                </a:extLst>
              </a:tr>
              <a:tr h="615235"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">
                          <a:latin typeface="Calibri"/>
                          <a:cs typeface="Calibri"/>
                        </a:rPr>
                        <a:t>Equestrian/horse</a:t>
                      </a:r>
                      <a:r>
                        <a:rPr sz="13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>
                          <a:latin typeface="Calibri"/>
                          <a:cs typeface="Calibri"/>
                        </a:rPr>
                        <a:t>keeper</a:t>
                      </a:r>
                      <a:endParaRPr lang="es-ES" sz="1300" spc="-15" dirty="0">
                        <a:latin typeface="Calibri"/>
                        <a:cs typeface="Calibri"/>
                      </a:endParaRPr>
                    </a:p>
                    <a:p>
                      <a:pPr marL="1739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s-ES" sz="1300" spc="-15" dirty="0">
                          <a:latin typeface="Calibri"/>
                          <a:cs typeface="Calibri"/>
                        </a:rPr>
                        <a:t>Equitación/ cuidador de caballos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+2y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V.C.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GCSE + 1-2y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781394"/>
                  </a:ext>
                </a:extLst>
              </a:tr>
              <a:tr h="615235">
                <a:tc>
                  <a:txBody>
                    <a:bodyPr/>
                    <a:lstStyle/>
                    <a:p>
                      <a:pPr marL="48196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hu-HU" sz="1300" spc="-5" dirty="0">
                          <a:latin typeface="Calibri"/>
                          <a:cs typeface="Calibri"/>
                        </a:rPr>
                        <a:t>Forestry</a:t>
                      </a:r>
                      <a:r>
                        <a:rPr lang="hu-HU" sz="13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hu-HU" sz="1300" spc="-10" dirty="0">
                          <a:latin typeface="Calibri"/>
                          <a:cs typeface="Calibri"/>
                        </a:rPr>
                        <a:t>worker</a:t>
                      </a:r>
                      <a:endParaRPr lang="es-ES" sz="1300" spc="-10" dirty="0">
                        <a:latin typeface="Calibri"/>
                        <a:cs typeface="Calibri"/>
                      </a:endParaRPr>
                    </a:p>
                    <a:p>
                      <a:pPr marL="48196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s-ES" sz="1300" spc="-10" dirty="0">
                          <a:latin typeface="Calibri"/>
                          <a:cs typeface="Calibri"/>
                        </a:rPr>
                        <a:t>Trabajador de selvicultura</a:t>
                      </a:r>
                      <a:endParaRPr lang="hu-HU"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+2y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V.C.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GCSE + 1-2y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899723"/>
                  </a:ext>
                </a:extLst>
              </a:tr>
              <a:tr h="418561">
                <a:tc>
                  <a:txBody>
                    <a:bodyPr/>
                    <a:lstStyle/>
                    <a:p>
                      <a:pPr marL="48196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hu-HU" sz="1300" dirty="0">
                          <a:latin typeface="Calibri"/>
                          <a:cs typeface="Calibri"/>
                        </a:rPr>
                        <a:t>Agricultural mechanics</a:t>
                      </a:r>
                      <a:endParaRPr lang="es-ES" sz="1300" dirty="0">
                        <a:latin typeface="Calibri"/>
                        <a:cs typeface="Calibri"/>
                      </a:endParaRPr>
                    </a:p>
                    <a:p>
                      <a:pPr marL="48196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s-ES" sz="1300" dirty="0">
                          <a:latin typeface="Calibri"/>
                          <a:cs typeface="Calibri"/>
                        </a:rPr>
                        <a:t>Mecánica</a:t>
                      </a:r>
                      <a:r>
                        <a:rPr lang="es-ES" sz="1300" baseline="0" dirty="0">
                          <a:latin typeface="Calibri"/>
                          <a:cs typeface="Calibri"/>
                        </a:rPr>
                        <a:t> agrícola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+2y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V.C.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GCSE + 1-2y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117898"/>
                  </a:ext>
                </a:extLst>
              </a:tr>
              <a:tr h="837123">
                <a:tc>
                  <a:txBody>
                    <a:bodyPr/>
                    <a:lstStyle/>
                    <a:p>
                      <a:pPr marL="518159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hu-HU" sz="1300" spc="-5" dirty="0">
                          <a:latin typeface="Calibri"/>
                          <a:cs typeface="Calibri"/>
                        </a:rPr>
                        <a:t>Animal</a:t>
                      </a:r>
                      <a:r>
                        <a:rPr lang="hu-HU" sz="1300" spc="-5" baseline="0" dirty="0">
                          <a:latin typeface="Calibri"/>
                          <a:cs typeface="Calibri"/>
                        </a:rPr>
                        <a:t> husbandry</a:t>
                      </a:r>
                      <a:r>
                        <a:rPr lang="es-ES" sz="1300" spc="-5" baseline="0" dirty="0">
                          <a:latin typeface="Calibri"/>
                          <a:cs typeface="Calibri"/>
                        </a:rPr>
                        <a:t>/</a:t>
                      </a:r>
                    </a:p>
                    <a:p>
                      <a:pPr marL="518159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s-ES" sz="1300" spc="-5" baseline="0" dirty="0">
                          <a:latin typeface="Calibri"/>
                          <a:cs typeface="Calibri"/>
                        </a:rPr>
                        <a:t>Cría de animales agricultura animal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Inc.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P.Q.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GCSE + 1y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4000749"/>
                  </a:ext>
                </a:extLst>
              </a:tr>
              <a:tr h="590020">
                <a:tc>
                  <a:txBody>
                    <a:bodyPr/>
                    <a:lstStyle/>
                    <a:p>
                      <a:pPr marL="55181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">
                          <a:latin typeface="Calibri"/>
                          <a:cs typeface="Calibri"/>
                        </a:rPr>
                        <a:t>Food</a:t>
                      </a:r>
                      <a:r>
                        <a:rPr sz="13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>
                          <a:latin typeface="Calibri"/>
                          <a:cs typeface="Calibri"/>
                        </a:rPr>
                        <a:t>industry</a:t>
                      </a:r>
                      <a:r>
                        <a:rPr lang="es-ES" sz="1300" spc="-5" dirty="0">
                          <a:latin typeface="Calibri"/>
                          <a:cs typeface="Calibri"/>
                        </a:rPr>
                        <a:t>/industria alimentaria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Inc.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P.Q.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GCSE + 1y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6263589"/>
                  </a:ext>
                </a:extLst>
              </a:tr>
              <a:tr h="811908">
                <a:tc>
                  <a:txBody>
                    <a:bodyPr/>
                    <a:lstStyle/>
                    <a:p>
                      <a:pPr marL="620395" marR="502284" indent="-1085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Gardenery</a:t>
                      </a:r>
                      <a:r>
                        <a:rPr sz="13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>
                          <a:latin typeface="Calibri"/>
                          <a:cs typeface="Calibri"/>
                        </a:rPr>
                        <a:t>and  </a:t>
                      </a:r>
                      <a:r>
                        <a:rPr sz="1300" spc="-5">
                          <a:latin typeface="Calibri"/>
                          <a:cs typeface="Calibri"/>
                        </a:rPr>
                        <a:t>landscaping</a:t>
                      </a:r>
                      <a:endParaRPr lang="es-ES" sz="1300" spc="-5" dirty="0">
                        <a:latin typeface="Calibri"/>
                        <a:cs typeface="Calibri"/>
                      </a:endParaRPr>
                    </a:p>
                    <a:p>
                      <a:pPr marL="620395" marR="502284" indent="-1085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s-ES" sz="1300" spc="-5" dirty="0">
                          <a:latin typeface="Calibri"/>
                          <a:cs typeface="Calibri"/>
                        </a:rPr>
                        <a:t>Jardinería</a:t>
                      </a:r>
                      <a:r>
                        <a:rPr lang="es-ES" sz="1300" spc="-5" baseline="0" dirty="0">
                          <a:latin typeface="Calibri"/>
                          <a:cs typeface="Calibri"/>
                        </a:rPr>
                        <a:t> y paisajismo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Inc.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P.Q.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GCSE + 1y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2178518"/>
                  </a:ext>
                </a:extLst>
              </a:tr>
              <a:tr h="983367">
                <a:tc>
                  <a:txBody>
                    <a:bodyPr/>
                    <a:lstStyle/>
                    <a:p>
                      <a:pPr marL="198120" marR="19050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Environment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protection  and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3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lang="es-ES" sz="1300" spc="-5" dirty="0">
                          <a:latin typeface="Calibri"/>
                          <a:cs typeface="Calibri"/>
                        </a:rPr>
                        <a:t>/protección</a:t>
                      </a:r>
                      <a:r>
                        <a:rPr lang="es-ES" sz="1300" spc="-5" baseline="0" dirty="0">
                          <a:latin typeface="Calibri"/>
                          <a:cs typeface="Calibri"/>
                        </a:rPr>
                        <a:t> ambiental y </a:t>
                      </a:r>
                      <a:r>
                        <a:rPr lang="es-ES" sz="1300" spc="-5" dirty="0">
                          <a:latin typeface="Calibri"/>
                          <a:cs typeface="Calibri"/>
                        </a:rPr>
                        <a:t> gestión del agua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Inc.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P.Q.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GCSE + 1y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797428"/>
                  </a:ext>
                </a:extLst>
              </a:tr>
              <a:tr h="3511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">
                          <a:latin typeface="Calibri"/>
                          <a:cs typeface="Calibri"/>
                        </a:rPr>
                        <a:t>Geodesy</a:t>
                      </a:r>
                      <a:r>
                        <a:rPr lang="es-ES" sz="1300" spc="-5" dirty="0">
                          <a:latin typeface="Calibri"/>
                          <a:cs typeface="Calibri"/>
                        </a:rPr>
                        <a:t>/ geodesia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Inc.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P.Q.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GCSE + 1y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836679"/>
                  </a:ext>
                </a:extLst>
              </a:tr>
              <a:tr h="351186">
                <a:tc>
                  <a:txBody>
                    <a:bodyPr/>
                    <a:lstStyle/>
                    <a:p>
                      <a:pPr marL="64452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Agriculture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Inc.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P.Q.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GCSE + 1y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630840"/>
                  </a:ext>
                </a:extLst>
              </a:tr>
              <a:tr h="680793">
                <a:tc>
                  <a:txBody>
                    <a:bodyPr/>
                    <a:lstStyle/>
                    <a:p>
                      <a:pPr algn="ctr"/>
                      <a:r>
                        <a:rPr lang="hu-HU" sz="1300" kern="1200" spc="-5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Agricultural mechanincs</a:t>
                      </a:r>
                      <a:r>
                        <a:rPr lang="es-ES" sz="1300" kern="1200" spc="-5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/mecánica agrícola</a:t>
                      </a:r>
                      <a:endParaRPr lang="hu-HU" sz="1300" kern="1200" spc="-5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Inc.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P.Q.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/>
                        <a:t>GCSE + 1y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37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27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36815"/>
          </a:xfrm>
        </p:spPr>
        <p:txBody>
          <a:bodyPr/>
          <a:lstStyle/>
          <a:p>
            <a:r>
              <a:rPr lang="hu-HU" dirty="0"/>
              <a:t>Erasmus + </a:t>
            </a:r>
            <a:r>
              <a:rPr lang="hu-HU" spc="-5" dirty="0" err="1"/>
              <a:t>activities</a:t>
            </a:r>
            <a:r>
              <a:rPr lang="hu-HU" spc="-5" dirty="0"/>
              <a:t> </a:t>
            </a:r>
            <a:r>
              <a:rPr lang="hu-HU" dirty="0" err="1"/>
              <a:t>from</a:t>
            </a:r>
            <a:r>
              <a:rPr lang="hu-HU" spc="-125" dirty="0"/>
              <a:t> </a:t>
            </a:r>
            <a:r>
              <a:rPr lang="hu-HU" spc="-5" dirty="0"/>
              <a:t>2014</a:t>
            </a: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05700158"/>
              </p:ext>
            </p:extLst>
          </p:nvPr>
        </p:nvGraphicFramePr>
        <p:xfrm>
          <a:off x="1143000" y="719666"/>
          <a:ext cx="10668000" cy="499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kerekített téglalap 5"/>
          <p:cNvSpPr/>
          <p:nvPr/>
        </p:nvSpPr>
        <p:spPr>
          <a:xfrm>
            <a:off x="1709013" y="5480781"/>
            <a:ext cx="2667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/>
              <a:t>Aisec</a:t>
            </a:r>
            <a:r>
              <a:rPr lang="hu-HU" sz="2400" dirty="0"/>
              <a:t> </a:t>
            </a:r>
            <a:r>
              <a:rPr lang="hu-HU" sz="2400" dirty="0" err="1"/>
              <a:t>trainees</a:t>
            </a:r>
            <a:r>
              <a:rPr lang="hu-HU" sz="2400" dirty="0"/>
              <a:t> </a:t>
            </a:r>
            <a:r>
              <a:rPr lang="hu-HU" sz="2400" dirty="0" err="1"/>
              <a:t>since</a:t>
            </a:r>
            <a:r>
              <a:rPr lang="hu-HU" sz="2400" dirty="0"/>
              <a:t> 2013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800556" y="5480781"/>
            <a:ext cx="2667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6 KA02 </a:t>
            </a:r>
            <a:r>
              <a:rPr lang="hu-HU" sz="2400" dirty="0" err="1"/>
              <a:t>programs</a:t>
            </a:r>
            <a:r>
              <a:rPr lang="hu-HU" sz="2400" dirty="0"/>
              <a:t> 2013-2018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772400" y="5480781"/>
            <a:ext cx="2667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/>
              <a:t>Hosting</a:t>
            </a:r>
            <a:r>
              <a:rPr lang="hu-HU" sz="2400" dirty="0"/>
              <a:t> VET </a:t>
            </a:r>
            <a:r>
              <a:rPr lang="hu-HU" sz="2400" dirty="0" err="1"/>
              <a:t>mobilites</a:t>
            </a:r>
            <a:r>
              <a:rPr lang="hu-H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23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17815"/>
          </a:xfrm>
        </p:spPr>
        <p:txBody>
          <a:bodyPr/>
          <a:lstStyle/>
          <a:p>
            <a:r>
              <a:rPr lang="hu-HU" dirty="0"/>
              <a:t>OUR MOBILITIES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435724"/>
              </p:ext>
            </p:extLst>
          </p:nvPr>
        </p:nvGraphicFramePr>
        <p:xfrm>
          <a:off x="1250950" y="1219200"/>
          <a:ext cx="1017905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80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PDCA CYCLE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1" y="1404937"/>
            <a:ext cx="10970819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7979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1411</Words>
  <Application>Microsoft Office PowerPoint</Application>
  <PresentationFormat>Panorámica</PresentationFormat>
  <Paragraphs>291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Aharoni</vt:lpstr>
      <vt:lpstr>Arial</vt:lpstr>
      <vt:lpstr>Calibri</vt:lpstr>
      <vt:lpstr>Gill Sans MT</vt:lpstr>
      <vt:lpstr>Gill Sans MT (Szövegtörzs)</vt:lpstr>
      <vt:lpstr>Impact</vt:lpstr>
      <vt:lpstr>Badge</vt:lpstr>
      <vt:lpstr>FM KASZk Hungary</vt:lpstr>
      <vt:lpstr>About us</vt:lpstr>
      <vt:lpstr>ISCED System</vt:lpstr>
      <vt:lpstr>Presentación de PowerPoint</vt:lpstr>
      <vt:lpstr>training</vt:lpstr>
      <vt:lpstr>Our qualifications</vt:lpstr>
      <vt:lpstr>Erasmus + activities from 2014</vt:lpstr>
      <vt:lpstr>OUR MOBILITIES</vt:lpstr>
      <vt:lpstr>PDCA CYCLE</vt:lpstr>
      <vt:lpstr>Erasmus VET charter</vt:lpstr>
      <vt:lpstr>VET charter - ESTATUTOS</vt:lpstr>
      <vt:lpstr>How we succeed?</vt:lpstr>
      <vt:lpstr>Some advices / ALGUNOS CONSEJOS</vt:lpstr>
      <vt:lpstr>What we want to improve? qué queremos mejorar</vt:lpstr>
      <vt:lpstr>Our partners  Nuestros socios</vt:lpstr>
      <vt:lpstr>Hosting mobilites Mv. anfitrionas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 KASZK</dc:title>
  <dc:creator>Judit Emma Tóth</dc:creator>
  <cp:lastModifiedBy>USUARIO</cp:lastModifiedBy>
  <cp:revision>34</cp:revision>
  <dcterms:created xsi:type="dcterms:W3CDTF">2017-04-18T12:47:13Z</dcterms:created>
  <dcterms:modified xsi:type="dcterms:W3CDTF">2018-05-08T14:13:10Z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2017-04-18T00:00:00Z</vt:filetime>
  </property>
</Properties>
</file>